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9"/>
  </p:handoutMasterIdLst>
  <p:sldIdLst>
    <p:sldId id="375" r:id="rId2"/>
    <p:sldId id="522" r:id="rId3"/>
    <p:sldId id="523" r:id="rId4"/>
    <p:sldId id="525" r:id="rId5"/>
    <p:sldId id="526" r:id="rId6"/>
    <p:sldId id="527" r:id="rId7"/>
    <p:sldId id="528" r:id="rId8"/>
    <p:sldId id="529" r:id="rId9"/>
    <p:sldId id="530" r:id="rId10"/>
    <p:sldId id="531" r:id="rId11"/>
    <p:sldId id="532" r:id="rId12"/>
    <p:sldId id="533" r:id="rId13"/>
    <p:sldId id="534" r:id="rId14"/>
    <p:sldId id="535" r:id="rId15"/>
    <p:sldId id="536" r:id="rId16"/>
    <p:sldId id="537" r:id="rId17"/>
    <p:sldId id="538" r:id="rId18"/>
    <p:sldId id="539" r:id="rId19"/>
    <p:sldId id="540" r:id="rId20"/>
    <p:sldId id="541" r:id="rId21"/>
    <p:sldId id="542" r:id="rId22"/>
    <p:sldId id="543" r:id="rId23"/>
    <p:sldId id="544" r:id="rId24"/>
    <p:sldId id="545" r:id="rId25"/>
    <p:sldId id="546" r:id="rId26"/>
    <p:sldId id="461" r:id="rId27"/>
    <p:sldId id="3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5/14/2023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4.387"/>
    </inkml:context>
    <inkml:brush xml:id="br0">
      <inkml:brushProperty name="width" value="0.1" units="cm"/>
      <inkml:brushProperty name="height" value="0.1" units="cm"/>
      <inkml:brushProperty name="color" value="#FFFFFF"/>
    </inkml:brush>
  </inkml:definitions>
  <inkml:trace contextRef="#ctx0" brushRef="#br0">282 99 24575,'-17'-1'0,"1"-1"0,-29-6 0,-17-3 0,14 9 0,-33-4 0,80 7 0,1-1 0,0 0 0,-1 0 0,1 0 0,0 0 0,-1 0 0,1 0 0,0 0 0,-1 0 0,1 0 0,0 0 0,-1 0 0,1 0 0,-1 0 0,1 0 0,0 0 0,-1 0 0,1 0 0,0 0 0,-1-1 0,1 1 0,0 0 0,-1 0 0,1 0 0,0 0 0,0-1 0,-1 1 0,1 0 0,0 0 0,-1-1 0,1 1 0,0 0 0,0-1 0,0 1 0,-1 0 0,1-1 0,0 1 0,0 0 0,0-1 0,0 1 0,0 0 0,0-1 0,18-5 0,31 1 0,199 4 0,-250 1 0,-22 1 0,17 2 0,17 2 0,-3-2 0,1-1 0,-1 0 0,0 0 0,1-1 0,-1 0 0,1 0 0,0-1 0,-1 0 0,16-2 0,-23 1 0,0 1 0,0 0 0,0-1 0,0 1 0,0-1 0,0 1 0,0-1 0,0 1 0,0-1 0,0 1 0,-1-1 0,1 1 0,0-1 0,0 1 0,0 0 0,-1-1 0,1 1 0,0-1 0,0 1 0,-1 0 0,1-1 0,0 1 0,-1 0 0,1-1 0,0 1 0,-1 0 0,1-1 0,-1 1 0,1 0 0,-1 0 0,1 0 0,0-1 0,-1 1 0,1 0 0,-1 0 0,1 0 0,-1 0 0,0 0 0,-21-13 0,21 13 0,-2-2 0,-1 0 0,0 0 0,1 0 0,-1 0 0,1-1 0,0 1 0,0-1 0,0 0 0,-3-3 0,6 5 0,0 1 0,0 0 0,0 0 0,-1-1 0,1 1 0,0 0 0,0-1 0,0 1 0,0 0 0,0-1 0,0 1 0,0 0 0,0 0 0,0-1 0,0 1 0,0 0 0,0-1 0,0 1 0,0 0 0,1-1 0,-1 1 0,0 0 0,0 0 0,0-1 0,0 1 0,0 0 0,1 0 0,-1-1 0,0 1 0,0 0 0,1 0 0,-1-1 0,0 1 0,0 0 0,1 0 0,-1 0 0,0 0 0,0 0 0,1-1 0,28-4 0,-17 5 0,0 0 0,0 1 0,1 0 0,-1 0 0,0 1 0,-1 1 0,1 0 0,15 7 0,-67-3 0,39-7 0,-1 0 0,1 0 0,0 0 0,0 0 0,0 0 0,0 0 0,0 0 0,0 0 0,0 0 0,0 0 0,-1 1 0,1-1 0,0 0 0,0 1 0,0-1 0,0 1 0,0-1 0,1 1 0,-1 0 0,0-1 0,0 1 0,0 0 0,0 0 0,1 0 0,-1-1 0,0 1 0,1 0 0,-1 0 0,1 0 0,-1 0 0,1 0 0,-1 1 0,2 0 0,-1-1 0,1 1 0,0-1 0,0 0 0,0 1 0,0-1 0,1 0 0,-1 0 0,0 1 0,0-1 0,1 0 0,-1 0 0,1-1 0,-1 1 0,1 0 0,-1 0 0,1-1 0,-1 1 0,1-1 0,2 1 0,26 7 0,0-2 0,1 0 0,39 0 0,23 5 0,-62-5 0,-23-1 0,-21-1 0,-71-1 0,63-3 0,60-1 0,66 1 0,-84 0 0,-34 0 0,-26 0 0,15 0 0,59 0 0,-10 0 0,-1 1 0,1 1 0,-1 1 0,0 1 0,27 8 0,-95-9 0,-56-1 0,-195-5 0,259-4 0,26 2 0,25-1 0,33 0 0,0 2 0,0 2 0,56 5 0,-6 0 0,-39-5 0,-60 2 0,-29 3 0,30-3 0,0 0 0,-1-1 0,1 1 0,0 0 0,-1 0 0,1 0 0,0 0 0,0 0 0,-1 0 0,1 0 0,0 0 0,-1 0 0,1 0 0,0 0 0,-1 0 0,1 0 0,0 0 0,-1 0 0,1 0 0,0 0 0,0 0 0,-1 0 0,1 1 0,0-1 0,-1 0 0,1 0 0,0 0 0,0 1 0,-1-1 0,1 0 0,0 0 0,0 0 0,0 1 0,-1-1 0,1 0 0,0 0 0,0 1 0,0-1 0,0 0 0,0 1 0,-1-1 0,1 1 0,16 6 0,26 2 0,-20-7 0,-7 0 0,1 0 0,0-2 0,0 0 0,31-3 0,-86-12 0,-31 8 0,-97 3 0,168 4 0,46-7 0,-45 6 0,0 1 0,-1 0 0,1-1 0,-1 1 0,0-1 0,1 1 0,-1-1 0,1 1 0,-1-1 0,0 0 0,1 0 0,-1 0 0,0 0 0,0 0 0,0 0 0,0 0 0,0 0 0,0 0 0,0-1 0,0 1 0,0 0 0,-1-1 0,1 1 0,0 0 0,-1-1 0,1 1 0,0-3 0,-2 3 2,0-1-1,1 0 0,-1 1 1,0-1-1,0 1 1,0-1-1,0 1 0,0 0 1,0-1-1,-1 1 0,1 0 1,0 0-1,-1 0 1,1 0-1,-1 0 0,1 0 1,-1 0-1,1 0 0,-1 1 1,1-1-1,-1 0 1,0 1-1,0 0 0,1-1 1,-1 1-1,0 0 1,-2 0-1,-16-7-1405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4.744"/>
    </inkml:context>
    <inkml:brush xml:id="br0">
      <inkml:brushProperty name="width" value="0.1" units="cm"/>
      <inkml:brushProperty name="height" value="0.1" units="cm"/>
      <inkml:brushProperty name="color" value="#FFFFFF"/>
    </inkml:brush>
  </inkml:definitions>
  <inkml:trace contextRef="#ctx0" brushRef="#br0">75 29 24575,'0'0'-8191</inkml:trace>
  <inkml:trace contextRef="#ctx0" brushRef="#br0" timeOffset="1">122 29 24575</inkml:trace>
  <inkml:trace contextRef="#ctx0" brushRef="#br0" timeOffset="2">170 29 24575,'0'0'-8191</inkml:trace>
  <inkml:trace contextRef="#ctx0" brushRef="#br0" timeOffset="3">170 29 24575,'0'0'0,"1"1"0,0-1 0,0 0 0,0 0 0,-1 0 0,1 0 0,0 0 0,0 0 0,0 0 0,-1 0 0,1 0 0,0 0 0,0 0 0,0-1 0,-1 1 0,1 0 0,0-1 0,0 1 0,-1 0 0,1-1 0,0 1 0,-1-1 0,1 1 0,0-1 0,-1 1 0,1-1 0,-1 0 0,1 0 0,-1 0 0,-1 0 0,0 0 0,1 1 0,-1-1 0,0 0 0,0 0 0,1 1 0,-1-1 0,0 1 0,0-1 0,0 1 0,0-1 0,0 1 0,0-1 0,0 1 0,0 0 0,0 0 0,0-1 0,0 1 0,0 0 0,0 0 0,-1 0 0,-84-9 0,79 8 0,0 1 0,-1 0 0,1 0 0,0 1 0,-1 0 0,1 0 0,0 1 0,0 0 0,-10 4 0,15-1 0,11-2 0,14 2 0,-21-5 0,29 6-112,101 12-1141,-102-16-5573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5.270"/>
    </inkml:context>
    <inkml:brush xml:id="br0">
      <inkml:brushProperty name="width" value="0.1" units="cm"/>
      <inkml:brushProperty name="height" value="0.1" units="cm"/>
      <inkml:brushProperty name="color" value="#FFFFFF"/>
    </inkml:brush>
  </inkml:definitions>
  <inkml:trace contextRef="#ctx0" brushRef="#br0">27 1 24575,'6'0'0,"-14"2"0,-17 4 0,25-1 0,21 0 0,37 1 0,109-5 0,-127-2 0,-209 1 0,192 0-1365,3 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5.879"/>
    </inkml:context>
    <inkml:brush xml:id="br0">
      <inkml:brushProperty name="width" value="0.1" units="cm"/>
      <inkml:brushProperty name="height" value="0.1" units="cm"/>
      <inkml:brushProperty name="color" value="#FFFFFF"/>
    </inkml:brush>
  </inkml:definitions>
  <inkml:trace contextRef="#ctx0" brushRef="#br0">220 110 24575,'0'0'0,"0"0"0,1 0 0,-1 0 0,0 0 0,1 0 0,-1 0 0,0 0 0,1 0 0,-1 0 0,0 0 0,1 0 0,-1 0 0,1 0 0,-1 0 0,0-1 0,1 1 0,-1 0 0,0 0 0,1 0 0,-1 0 0,0-1 0,0 1 0,1 0 0,-1 0 0,0-1 0,0 1 0,1 0 0,-1 0 0,0-1 0,0 1 0,0 0 0,1-1 0,-1 1 0,0 0 0,0-1 0,0 1 0,0 0 0,0-1 0,0 1 0,0-1 0,0 1 0,0 0 0,0-1 0,0 1 0,0 0 0,0-1 0,0 1 0,0 0 0,0-1 0,0 1 0,0 0 0,-1-1 0,1 1 0,0 0 0,0-1 0,0 1 0,0 0 0,-1-1 0,1 1 0,0 0 0,0 0 0,-1-1 0,-19-17 0,4 13 0,0 2 0,-1-1 0,1 2 0,-1 0 0,0 2 0,-16 0 0,-19-1 0,31-4 0,21 5 0,-1 0 0,1-1 0,0 1 0,0 0 0,0 0 0,0 0 0,0 0 0,0-1 0,-1 1 0,1 0 0,0 0 0,0 0 0,0-1 0,0 1 0,0 0 0,0 0 0,0-1 0,0 1 0,0 0 0,0 0 0,0 0 0,0-1 0,0 1 0,0 0 0,0 0 0,0-1 0,0 1 0,0 0 0,1 0 0,-1 0 0,0-1 0,0 1 0,0 0 0,0 0 0,0 0 0,1 0 0,-1-1 0,0 1 0,0 0 0,0 0 0,0 0 0,1 0 0,33-21 0,-15 11 0,-19 10 0,1 0 0,-1 0 0,0-1 0,0 1 0,1 0 0,-1 0 0,0-1 0,0 1 0,0 0 0,1-1 0,-1 1 0,0 0 0,0-1 0,0 1 0,0 0 0,0-1 0,0 1 0,0-1 0,0 1 0,0 0 0,0-1 0,0 1 0,0 0 0,0-1 0,0 1 0,0 0 0,0-1 0,0 1 0,0-1 0,0 1 0,-1 0 0,1-1 0,0 1 0,0 0 0,0 0 0,-1-1 0,1 1 0,0 0 0,0-1 0,-1 1 0,1 0 0,0 0 0,0 0 0,-1-1 0,1 1 0,0 0 0,-1 0 0,1 0 0,0 0 0,-1 0 0,1-1 0,-1 1 0,1 0 0,0 0 0,-1 0 0,1 0 0,0 0 0,-1 0 0,-5 0 0,20 3 0,22 2-682,47 0-1,-48-4-6143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7.212"/>
    </inkml:context>
    <inkml:brush xml:id="br0">
      <inkml:brushProperty name="width" value="0.1" units="cm"/>
      <inkml:brushProperty name="height" value="0.1" units="cm"/>
      <inkml:brushProperty name="color" value="#FFFFFF"/>
    </inkml:brush>
  </inkml:definitions>
  <inkml:trace contextRef="#ctx0" brushRef="#br0">12 3 24575,'16'-1'0,"-13"0"0,1 1 0,-1-1 0,0 1 0,1 0 0,-1 0 0,0 0 0,1 1 0,-1-1 0,1 1 0,-1 0 0,0 0 0,6 2 0,-12-1 0,1 0 0,-1 0 0,1 0 0,-1 0 0,0-1 0,0 1 0,0-1 0,0 0 0,0 0 0,-3 1 0,3-1 0,-32 19 0,34-20 0,1 1 0,-1-1 0,1 0 0,0 1 0,0-1 0,-1 0 0,1 1 0,0-1 0,-1 0 0,1 1 0,0-1 0,0 1 0,0-1 0,0 1 0,-1-1 0,1 0 0,0 1 0,0-1 0,0 1 0,0-1 0,0 1 0,0-1 0,0 1 0,0-1 0,0 1 0,0-1 0,0 0 0,1 2 0,0-1 0,0 0 0,0-1 0,0 1 0,0 0 0,0 0 0,0 0 0,0-1 0,1 1 0,-1-1 0,0 1 0,0-1 0,1 1 0,-1-1 0,0 0 0,3 1 0,24 3 0,1-1 0,1-1 0,55-4 0,-36 0 0,-32 5 0,-28 3 0,-4 2 0,17-4 0,14-2 0,88-2 0,-72-1 0,53 4 0,-85-3 0,1 0 0,-1 0 0,0 0 0,0 0 0,0 0 0,1 1 0,-1-1 0,0 0 0,0 0 0,0 0 0,0 1 0,0-1 0,0 0 0,1 0 0,-1 0 0,0 1 0,0-1 0,0 0 0,0 0 0,0 0 0,0 1 0,0-1 0,0 0 0,0 0 0,0 1 0,0-1 0,0 0 0,0 0 0,0 1 0,0-1 0,0 0 0,0 0 0,0 0 0,0 1 0,-1-1 0,1 0 0,0 0 0,0 0 0,0 1 0,0-1 0,0 0 0,-1 0 0,1 0 0,0 0 0,0 1 0,0-1 0,-1 0 0,1 1 0,-1-1 0,1 1 0,-1-1 0,1 1 0,0-1 0,-1 1 0,1 0 0,0-1 0,0 1 0,-1 0 0,1 0 0,0-1 0,0 1 0,0 0 0,0-1 0,0 1 0,0 0 0,0 0 0,0-1 0,0 1 0,0 0 0,0-1 0,1 1 0,-1 0 0,0-1 0,0 1 0,1 0 0,-1-1 0,0 1 0,1 0 0,-1-1 0,1 1 0,-1-1 0,1 1 0,-1-1 0,1 1 0,-1-1 0,1 1 0,0-1 0,6 3 0,0 0 0,0 0 0,1-1 0,-1 0 0,0-1 0,1 0 0,14 1 0,60-4 0,-50 1 0,-139 0 0,72 1 0,95-1 0,14 2 0,88-2 0,-133-7 0,-28 3 0,-17 0 0,10 4 0,-21-2 0,23 1 0,17 1 0,10 1-1365,4 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7.912"/>
    </inkml:context>
    <inkml:brush xml:id="br0">
      <inkml:brushProperty name="width" value="0.1" units="cm"/>
      <inkml:brushProperty name="height" value="0.1" units="cm"/>
      <inkml:brushProperty name="color" value="#FFFFFF"/>
    </inkml:brush>
  </inkml:definitions>
  <inkml:trace contextRef="#ctx0" brushRef="#br0">0 0 24575,'8'0'0,"7"0"0,5 0 0,2 0 0,-1 0-8191</inkml:trace>
  <inkml:trace contextRef="#ctx0" brushRef="#br0" timeOffset="1">119 0 24575,'0'0'-8191</inkml:trace>
  <inkml:trace contextRef="#ctx0" brushRef="#br0" timeOffset="2">119 0 24575,'4'0'0,"9"0"0</inkml:trace>
  <inkml:trace contextRef="#ctx0" brushRef="#br0" timeOffset="3">214 0 24575,'4'0'0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8.497"/>
    </inkml:context>
    <inkml:brush xml:id="br0">
      <inkml:brushProperty name="width" value="0.1" units="cm"/>
      <inkml:brushProperty name="height" value="0.1" units="cm"/>
      <inkml:brushProperty name="color" value="#FFFFFF"/>
    </inkml:brush>
  </inkml:definitions>
  <inkml:trace contextRef="#ctx0" brushRef="#br0">891 121 24575,'-24'-2'0,"1"-1"0,0-1 0,-25-8 0,-54-10 0,-47 14 0,99 8 0,1-3 0,-49-9 0,97 12 0,0 0 0,1 0 0,-1 0 0,1 0 0,-1 0 0,0 0 0,1-1 0,-1 1 0,0 0 0,1 0 0,-1 0 0,0-1 0,1 1 0,-1 0 0,1 0 0,-1-1 0,1 1 0,-1-1 0,1 1 0,-1 0 0,1-1 0,-1 1 0,1-1 0,-1 1 0,0-2 0,14-5 0,28-2 0,141 3 0,-171 3 0,-18-1 0,-17-2 0,-98-4 0,-175 9 0,191 3 0,286-2-1365,-149 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4.387"/>
    </inkml:context>
    <inkml:brush xml:id="br0">
      <inkml:brushProperty name="width" value="0.1" units="cm"/>
      <inkml:brushProperty name="height" value="0.1" units="cm"/>
      <inkml:brushProperty name="color" value="#FFFFFF"/>
    </inkml:brush>
  </inkml:definitions>
  <inkml:trace contextRef="#ctx0" brushRef="#br0">282 99 24575,'-17'-1'0,"1"-1"0,-29-6 0,-17-3 0,14 9 0,-33-4 0,80 7 0,1-1 0,0 0 0,-1 0 0,1 0 0,0 0 0,-1 0 0,1 0 0,0 0 0,-1 0 0,1 0 0,0 0 0,-1 0 0,1 0 0,-1 0 0,1 0 0,0 0 0,-1 0 0,1 0 0,0 0 0,-1-1 0,1 1 0,0 0 0,-1 0 0,1 0 0,0 0 0,0-1 0,-1 1 0,1 0 0,0 0 0,-1-1 0,1 1 0,0 0 0,0-1 0,0 1 0,-1 0 0,1-1 0,0 1 0,0 0 0,0-1 0,0 1 0,0 0 0,0-1 0,18-5 0,31 1 0,199 4 0,-250 1 0,-22 1 0,17 2 0,17 2 0,-3-2 0,1-1 0,-1 0 0,0 0 0,1-1 0,-1 0 0,1 0 0,0-1 0,-1 0 0,16-2 0,-23 1 0,0 1 0,0 0 0,0-1 0,0 1 0,0-1 0,0 1 0,0-1 0,0 1 0,0-1 0,0 1 0,-1-1 0,1 1 0,0-1 0,0 1 0,0 0 0,-1-1 0,1 1 0,0-1 0,0 1 0,-1 0 0,1-1 0,0 1 0,-1 0 0,1-1 0,0 1 0,-1 0 0,1-1 0,-1 1 0,1 0 0,-1 0 0,1 0 0,0-1 0,-1 1 0,1 0 0,-1 0 0,1 0 0,-1 0 0,0 0 0,-21-13 0,21 13 0,-2-2 0,-1 0 0,0 0 0,1 0 0,-1 0 0,1-1 0,0 1 0,0-1 0,0 0 0,-3-3 0,6 5 0,0 1 0,0 0 0,0 0 0,-1-1 0,1 1 0,0 0 0,0-1 0,0 1 0,0 0 0,0-1 0,0 1 0,0 0 0,0 0 0,0-1 0,0 1 0,0 0 0,0-1 0,0 1 0,0 0 0,1-1 0,-1 1 0,0 0 0,0 0 0,0-1 0,0 1 0,0 0 0,1 0 0,-1-1 0,0 1 0,0 0 0,1 0 0,-1-1 0,0 1 0,0 0 0,1 0 0,-1 0 0,0 0 0,0 0 0,1-1 0,28-4 0,-17 5 0,0 0 0,0 1 0,1 0 0,-1 0 0,0 1 0,-1 1 0,1 0 0,15 7 0,-67-3 0,39-7 0,-1 0 0,1 0 0,0 0 0,0 0 0,0 0 0,0 0 0,0 0 0,0 0 0,0 0 0,0 0 0,-1 1 0,1-1 0,0 0 0,0 1 0,0-1 0,0 1 0,0-1 0,1 1 0,-1 0 0,0-1 0,0 1 0,0 0 0,0 0 0,1 0 0,-1-1 0,0 1 0,1 0 0,-1 0 0,1 0 0,-1 0 0,1 0 0,-1 1 0,2 0 0,-1-1 0,1 1 0,0-1 0,0 0 0,0 1 0,0-1 0,1 0 0,-1 0 0,0 1 0,0-1 0,1 0 0,-1 0 0,1-1 0,-1 1 0,1 0 0,-1 0 0,1-1 0,-1 1 0,1-1 0,2 1 0,26 7 0,0-2 0,1 0 0,39 0 0,23 5 0,-62-5 0,-23-1 0,-21-1 0,-71-1 0,63-3 0,60-1 0,66 1 0,-84 0 0,-34 0 0,-26 0 0,15 0 0,59 0 0,-10 0 0,-1 1 0,1 1 0,-1 1 0,0 1 0,27 8 0,-95-9 0,-56-1 0,-195-5 0,259-4 0,26 2 0,25-1 0,33 0 0,0 2 0,0 2 0,56 5 0,-6 0 0,-39-5 0,-60 2 0,-29 3 0,30-3 0,0 0 0,-1-1 0,1 1 0,0 0 0,-1 0 0,1 0 0,0 0 0,0 0 0,-1 0 0,1 0 0,0 0 0,-1 0 0,1 0 0,0 0 0,-1 0 0,1 0 0,0 0 0,-1 0 0,1 0 0,0 0 0,0 0 0,-1 0 0,1 1 0,0-1 0,-1 0 0,1 0 0,0 0 0,0 1 0,-1-1 0,1 0 0,0 0 0,0 0 0,0 1 0,-1-1 0,1 0 0,0 0 0,0 1 0,0-1 0,0 0 0,0 1 0,-1-1 0,1 1 0,16 6 0,26 2 0,-20-7 0,-7 0 0,1 0 0,0-2 0,0 0 0,31-3 0,-86-12 0,-31 8 0,-97 3 0,168 4 0,46-7 0,-45 6 0,0 1 0,-1 0 0,1-1 0,-1 1 0,0-1 0,1 1 0,-1-1 0,1 1 0,-1-1 0,0 0 0,1 0 0,-1 0 0,0 0 0,0 0 0,0 0 0,0 0 0,0 0 0,0 0 0,0-1 0,0 1 0,0 0 0,-1-1 0,1 1 0,0 0 0,-1-1 0,1 1 0,0-3 0,-2 3 2,0-1-1,1 0 0,-1 1 1,0-1-1,0 1 1,0-1-1,0 1 0,0 0 1,0-1-1,-1 1 0,1 0 1,0 0-1,-1 0 1,1 0-1,-1 0 0,1 0 1,-1 0-1,1 0 0,-1 1 1,1-1-1,-1 0 1,0 1-1,0 0 0,1-1 1,-1 1-1,0 0 1,-2 0-1,-16-7-1405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4.744"/>
    </inkml:context>
    <inkml:brush xml:id="br0">
      <inkml:brushProperty name="width" value="0.1" units="cm"/>
      <inkml:brushProperty name="height" value="0.1" units="cm"/>
      <inkml:brushProperty name="color" value="#FFFFFF"/>
    </inkml:brush>
  </inkml:definitions>
  <inkml:trace contextRef="#ctx0" brushRef="#br0">75 29 24575,'0'0'-8191</inkml:trace>
  <inkml:trace contextRef="#ctx0" brushRef="#br0" timeOffset="1">122 29 24575</inkml:trace>
  <inkml:trace contextRef="#ctx0" brushRef="#br0" timeOffset="2">170 29 24575,'0'0'-8191</inkml:trace>
  <inkml:trace contextRef="#ctx0" brushRef="#br0" timeOffset="3">170 29 24575,'0'0'0,"1"1"0,0-1 0,0 0 0,0 0 0,-1 0 0,1 0 0,0 0 0,0 0 0,0 0 0,-1 0 0,1 0 0,0 0 0,0 0 0,0-1 0,-1 1 0,1 0 0,0-1 0,0 1 0,-1 0 0,1-1 0,0 1 0,-1-1 0,1 1 0,0-1 0,-1 1 0,1-1 0,-1 0 0,1 0 0,-1 0 0,-1 0 0,0 0 0,1 1 0,-1-1 0,0 0 0,0 0 0,1 1 0,-1-1 0,0 1 0,0-1 0,0 1 0,0-1 0,0 1 0,0-1 0,0 1 0,0 0 0,0 0 0,0-1 0,0 1 0,0 0 0,0 0 0,-1 0 0,-84-9 0,79 8 0,0 1 0,-1 0 0,1 0 0,0 1 0,-1 0 0,1 0 0,0 1 0,0 0 0,-10 4 0,15-1 0,11-2 0,14 2 0,-21-5 0,29 6-112,101 12-1141,-102-16-5573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5.270"/>
    </inkml:context>
    <inkml:brush xml:id="br0">
      <inkml:brushProperty name="width" value="0.1" units="cm"/>
      <inkml:brushProperty name="height" value="0.1" units="cm"/>
      <inkml:brushProperty name="color" value="#FFFFFF"/>
    </inkml:brush>
  </inkml:definitions>
  <inkml:trace contextRef="#ctx0" brushRef="#br0">27 1 24575,'6'0'0,"-14"2"0,-17 4 0,25-1 0,21 0 0,37 1 0,109-5 0,-127-2 0,-209 1 0,192 0-1365,3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5.879"/>
    </inkml:context>
    <inkml:brush xml:id="br0">
      <inkml:brushProperty name="width" value="0.1" units="cm"/>
      <inkml:brushProperty name="height" value="0.1" units="cm"/>
      <inkml:brushProperty name="color" value="#FFFFFF"/>
    </inkml:brush>
  </inkml:definitions>
  <inkml:trace contextRef="#ctx0" brushRef="#br0">220 110 24575,'0'0'0,"0"0"0,1 0 0,-1 0 0,0 0 0,1 0 0,-1 0 0,0 0 0,1 0 0,-1 0 0,0 0 0,1 0 0,-1 0 0,1 0 0,-1 0 0,0-1 0,1 1 0,-1 0 0,0 0 0,1 0 0,-1 0 0,0-1 0,0 1 0,1 0 0,-1 0 0,0-1 0,0 1 0,1 0 0,-1 0 0,0-1 0,0 1 0,0 0 0,1-1 0,-1 1 0,0 0 0,0-1 0,0 1 0,0 0 0,0-1 0,0 1 0,0-1 0,0 1 0,0 0 0,0-1 0,0 1 0,0 0 0,0-1 0,0 1 0,0 0 0,0-1 0,0 1 0,0 0 0,-1-1 0,1 1 0,0 0 0,0-1 0,0 1 0,0 0 0,-1-1 0,1 1 0,0 0 0,0 0 0,-1-1 0,-19-17 0,4 13 0,0 2 0,-1-1 0,1 2 0,-1 0 0,0 2 0,-16 0 0,-19-1 0,31-4 0,21 5 0,-1 0 0,1-1 0,0 1 0,0 0 0,0 0 0,0 0 0,0 0 0,0-1 0,-1 1 0,1 0 0,0 0 0,0 0 0,0-1 0,0 1 0,0 0 0,0 0 0,0-1 0,0 1 0,0 0 0,0 0 0,0 0 0,0-1 0,0 1 0,0 0 0,0 0 0,0-1 0,0 1 0,0 0 0,1 0 0,-1 0 0,0-1 0,0 1 0,0 0 0,0 0 0,0 0 0,1 0 0,-1-1 0,0 1 0,0 0 0,0 0 0,0 0 0,1 0 0,33-21 0,-15 11 0,-19 10 0,1 0 0,-1 0 0,0-1 0,0 1 0,1 0 0,-1 0 0,0-1 0,0 1 0,0 0 0,1-1 0,-1 1 0,0 0 0,0-1 0,0 1 0,0 0 0,0-1 0,0 1 0,0-1 0,0 1 0,0 0 0,0-1 0,0 1 0,0 0 0,0-1 0,0 1 0,0 0 0,0-1 0,0 1 0,0-1 0,0 1 0,-1 0 0,1-1 0,0 1 0,0 0 0,0 0 0,-1-1 0,1 1 0,0 0 0,0-1 0,-1 1 0,1 0 0,0 0 0,0 0 0,-1-1 0,1 1 0,0 0 0,-1 0 0,1 0 0,0 0 0,-1 0 0,1-1 0,-1 1 0,1 0 0,0 0 0,-1 0 0,1 0 0,0 0 0,-1 0 0,-5 0 0,20 3 0,22 2-682,47 0-1,-48-4-6143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7.212"/>
    </inkml:context>
    <inkml:brush xml:id="br0">
      <inkml:brushProperty name="width" value="0.1" units="cm"/>
      <inkml:brushProperty name="height" value="0.1" units="cm"/>
      <inkml:brushProperty name="color" value="#FFFFFF"/>
    </inkml:brush>
  </inkml:definitions>
  <inkml:trace contextRef="#ctx0" brushRef="#br0">12 3 24575,'16'-1'0,"-13"0"0,1 1 0,-1-1 0,0 1 0,1 0 0,-1 0 0,0 0 0,1 1 0,-1-1 0,1 1 0,-1 0 0,0 0 0,6 2 0,-12-1 0,1 0 0,-1 0 0,1 0 0,-1 0 0,0-1 0,0 1 0,0-1 0,0 0 0,0 0 0,-3 1 0,3-1 0,-32 19 0,34-20 0,1 1 0,-1-1 0,1 0 0,0 1 0,0-1 0,-1 0 0,1 1 0,0-1 0,-1 0 0,1 1 0,0-1 0,0 1 0,0-1 0,0 1 0,-1-1 0,1 0 0,0 1 0,0-1 0,0 1 0,0-1 0,0 1 0,0-1 0,0 1 0,0-1 0,0 1 0,0-1 0,0 0 0,1 2 0,0-1 0,0 0 0,0-1 0,0 1 0,0 0 0,0 0 0,0 0 0,0-1 0,1 1 0,-1-1 0,0 1 0,0-1 0,1 1 0,-1-1 0,0 0 0,3 1 0,24 3 0,1-1 0,1-1 0,55-4 0,-36 0 0,-32 5 0,-28 3 0,-4 2 0,17-4 0,14-2 0,88-2 0,-72-1 0,53 4 0,-85-3 0,1 0 0,-1 0 0,0 0 0,0 0 0,0 0 0,1 1 0,-1-1 0,0 0 0,0 0 0,0 0 0,0 1 0,0-1 0,0 0 0,1 0 0,-1 0 0,0 1 0,0-1 0,0 0 0,0 0 0,0 0 0,0 1 0,0-1 0,0 0 0,0 0 0,0 1 0,0-1 0,0 0 0,0 0 0,0 1 0,0-1 0,0 0 0,0 0 0,0 0 0,0 1 0,-1-1 0,1 0 0,0 0 0,0 0 0,0 1 0,0-1 0,0 0 0,-1 0 0,1 0 0,0 0 0,0 1 0,0-1 0,-1 0 0,1 1 0,-1-1 0,1 1 0,-1-1 0,1 1 0,0-1 0,-1 1 0,1 0 0,0-1 0,0 1 0,-1 0 0,1 0 0,0-1 0,0 1 0,0 0 0,0-1 0,0 1 0,0 0 0,0 0 0,0-1 0,0 1 0,0 0 0,0-1 0,1 1 0,-1 0 0,0-1 0,0 1 0,1 0 0,-1-1 0,0 1 0,1 0 0,-1-1 0,1 1 0,-1-1 0,1 1 0,-1-1 0,1 1 0,-1-1 0,1 1 0,0-1 0,6 3 0,0 0 0,0 0 0,1-1 0,-1 0 0,0-1 0,1 0 0,14 1 0,60-4 0,-50 1 0,-139 0 0,72 1 0,95-1 0,14 2 0,88-2 0,-133-7 0,-28 3 0,-17 0 0,10 4 0,-21-2 0,23 1 0,17 1 0,10 1-1365,4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7.912"/>
    </inkml:context>
    <inkml:brush xml:id="br0">
      <inkml:brushProperty name="width" value="0.1" units="cm"/>
      <inkml:brushProperty name="height" value="0.1" units="cm"/>
      <inkml:brushProperty name="color" value="#FFFFFF"/>
    </inkml:brush>
  </inkml:definitions>
  <inkml:trace contextRef="#ctx0" brushRef="#br0">0 0 24575,'8'0'0,"7"0"0,5 0 0,2 0 0,-1 0-8191</inkml:trace>
  <inkml:trace contextRef="#ctx0" brushRef="#br0" timeOffset="1">119 0 24575,'0'0'-8191</inkml:trace>
  <inkml:trace contextRef="#ctx0" brushRef="#br0" timeOffset="2">119 0 24575,'4'0'0,"9"0"0</inkml:trace>
  <inkml:trace contextRef="#ctx0" brushRef="#br0" timeOffset="3">214 0 24575,'4'0'0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28.497"/>
    </inkml:context>
    <inkml:brush xml:id="br0">
      <inkml:brushProperty name="width" value="0.1" units="cm"/>
      <inkml:brushProperty name="height" value="0.1" units="cm"/>
      <inkml:brushProperty name="color" value="#FFFFFF"/>
    </inkml:brush>
  </inkml:definitions>
  <inkml:trace contextRef="#ctx0" brushRef="#br0">891 121 24575,'-24'-2'0,"1"-1"0,0-1 0,-25-8 0,-54-10 0,-47 14 0,99 8 0,1-3 0,-49-9 0,97 12 0,0 0 0,1 0 0,-1 0 0,1 0 0,-1 0 0,0 0 0,1-1 0,-1 1 0,0 0 0,1 0 0,-1 0 0,0-1 0,1 1 0,-1 0 0,1 0 0,-1-1 0,1 1 0,-1-1 0,1 1 0,-1 0 0,1-1 0,-1 1 0,1-1 0,-1 1 0,0-2 0,14-5 0,28-2 0,141 3 0,-171 3 0,-18-1 0,-17-2 0,-98-4 0,-175 9 0,191 3 0,286-2-1365,-149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5/14/2023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customXml" Target="../ink/ink2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customXml" Target="../ink/ink2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customXml" Target="../ink/ink2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customXml" Target="../ink/ink2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customXml" Target="../ink/ink2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0.png"/><Relationship Id="rId4" Type="http://schemas.openxmlformats.org/officeDocument/2006/relationships/customXml" Target="../ink/ink2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60.png"/><Relationship Id="rId4" Type="http://schemas.openxmlformats.org/officeDocument/2006/relationships/customXml" Target="../ink/ink28.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0.png"/><Relationship Id="rId4" Type="http://schemas.openxmlformats.org/officeDocument/2006/relationships/customXml" Target="../ink/ink29.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0.png"/><Relationship Id="rId4" Type="http://schemas.openxmlformats.org/officeDocument/2006/relationships/customXml" Target="../ink/ink30.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0.png"/><Relationship Id="rId4" Type="http://schemas.openxmlformats.org/officeDocument/2006/relationships/customXml" Target="../ink/ink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0.png"/><Relationship Id="rId4" Type="http://schemas.openxmlformats.org/officeDocument/2006/relationships/customXml" Target="../ink/ink3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20.png"/><Relationship Id="rId4" Type="http://schemas.openxmlformats.org/officeDocument/2006/relationships/customXml" Target="../ink/ink3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20.png"/><Relationship Id="rId4" Type="http://schemas.openxmlformats.org/officeDocument/2006/relationships/customXml" Target="../ink/ink3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20.png"/><Relationship Id="rId4" Type="http://schemas.openxmlformats.org/officeDocument/2006/relationships/customXml" Target="../ink/ink35.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34.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20.png"/><Relationship Id="rId4" Type="http://schemas.openxmlformats.org/officeDocument/2006/relationships/customXml" Target="../ink/ink3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20.png"/><Relationship Id="rId4" Type="http://schemas.openxmlformats.org/officeDocument/2006/relationships/customXml" Target="../ink/ink3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5.xml"/><Relationship Id="rId1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customXml" Target="../ink/ink2.xml"/><Relationship Id="rId12" Type="http://schemas.openxmlformats.org/officeDocument/2006/relationships/image" Target="../media/image10.png"/><Relationship Id="rId17" Type="http://schemas.openxmlformats.org/officeDocument/2006/relationships/customXml" Target="../ink/ink7.xml"/><Relationship Id="rId2" Type="http://schemas.openxmlformats.org/officeDocument/2006/relationships/image" Target="../media/image4.jpg"/><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customXml" Target="../ink/ink4.xml"/><Relationship Id="rId5" Type="http://schemas.openxmlformats.org/officeDocument/2006/relationships/image" Target="../media/image6.png"/><Relationship Id="rId15" Type="http://schemas.openxmlformats.org/officeDocument/2006/relationships/customXml" Target="../ink/ink6.xml"/><Relationship Id="rId10" Type="http://schemas.openxmlformats.org/officeDocument/2006/relationships/image" Target="../media/image9.png"/><Relationship Id="rId19" Type="http://schemas.openxmlformats.org/officeDocument/2006/relationships/customXml" Target="../ink/ink8.xml"/><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13.xml"/><Relationship Id="rId1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customXml" Target="../ink/ink10.xml"/><Relationship Id="rId12" Type="http://schemas.openxmlformats.org/officeDocument/2006/relationships/image" Target="../media/image10.png"/><Relationship Id="rId17" Type="http://schemas.openxmlformats.org/officeDocument/2006/relationships/customXml" Target="../ink/ink15.xml"/><Relationship Id="rId2" Type="http://schemas.openxmlformats.org/officeDocument/2006/relationships/image" Target="../media/image4.jpg"/><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customXml" Target="../ink/ink12.xml"/><Relationship Id="rId5" Type="http://schemas.openxmlformats.org/officeDocument/2006/relationships/image" Target="../media/image6.png"/><Relationship Id="rId15" Type="http://schemas.openxmlformats.org/officeDocument/2006/relationships/customXml" Target="../ink/ink14.xml"/><Relationship Id="rId10" Type="http://schemas.openxmlformats.org/officeDocument/2006/relationships/image" Target="../media/image9.png"/><Relationship Id="rId19" Type="http://schemas.openxmlformats.org/officeDocument/2006/relationships/customXml" Target="../ink/ink16.xml"/><Relationship Id="rId4" Type="http://schemas.openxmlformats.org/officeDocument/2006/relationships/customXml" Target="../ink/ink9.xml"/><Relationship Id="rId9" Type="http://schemas.openxmlformats.org/officeDocument/2006/relationships/customXml" Target="../ink/ink11.xml"/><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6.png"/><Relationship Id="rId4" Type="http://schemas.openxmlformats.org/officeDocument/2006/relationships/customXml" Target="../ink/ink1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customXml" Target="../ink/ink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customXml" Target="../ink/ink1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customXml" Target="../ink/ink2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customXml" Target="../ink/ink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ציוד המשמש להקמת רשת</a:t>
            </a:r>
          </a:p>
          <a:p>
            <a:pPr algn="r" rtl="1">
              <a:lnSpc>
                <a:spcPct val="150000"/>
              </a:lnSpc>
            </a:pPr>
            <a:r>
              <a:rPr lang="he-IL" sz="1200" b="1" dirty="0">
                <a:latin typeface="Arial" panose="020B0604020202020204" pitchFamily="34" charset="0"/>
                <a:cs typeface="Arial" panose="020B0604020202020204" pitchFamily="34" charset="0"/>
              </a:rPr>
              <a:t>נתב</a:t>
            </a:r>
            <a:r>
              <a:rPr lang="en-US" sz="1200" b="1" dirty="0">
                <a:latin typeface="Arial" panose="020B0604020202020204" pitchFamily="34" charset="0"/>
                <a:cs typeface="Arial" panose="020B0604020202020204" pitchFamily="34" charset="0"/>
              </a:rPr>
              <a:t>Router </a:t>
            </a:r>
            <a:r>
              <a:rPr lang="he-IL" sz="1200" b="1" dirty="0">
                <a:latin typeface="Arial" panose="020B0604020202020204" pitchFamily="34" charset="0"/>
                <a:cs typeface="Arial" panose="020B0604020202020204" pitchFamily="34" charset="0"/>
              </a:rPr>
              <a:t> מחברים בין שתי רשתות תקשורת שונות: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נתב הוא "צומת" בין כבישים בין-עירוניים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להבדיל מגשרים ומתגים, הנתב משתמש בתהליך סינון המבוסס על כתובות לוגיות (כתובות רשת) ולא על כתובות חומרה (</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בזמן שהגשר מסוגל להתמודד עם נתיב אחד בלבד, הרי נתב יכול לשמש ליצירת רשתות בהן יש מספר נתיבים בין מקטעי הרשת בנוסף למנגנון הקובע את הנתיב המהיר או הקצר ביותר.</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כתבו את הפקודה </a:t>
            </a:r>
            <a:r>
              <a:rPr lang="en-US" sz="1200" dirty="0">
                <a:latin typeface="Arial" panose="020B0604020202020204" pitchFamily="34" charset="0"/>
                <a:cs typeface="Arial" panose="020B0604020202020204" pitchFamily="34" charset="0"/>
              </a:rPr>
              <a:t>tracert walla.co.il -</a:t>
            </a:r>
            <a:r>
              <a:rPr lang="he-IL" sz="1200" dirty="0">
                <a:latin typeface="Arial" panose="020B0604020202020204" pitchFamily="34" charset="0"/>
                <a:cs typeface="Arial" panose="020B0604020202020204" pitchFamily="34" charset="0"/>
              </a:rPr>
              <a:t> איזה פלט קיבלתם? מה משמעותו?</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64498" y="2884223"/>
            <a:ext cx="4404730" cy="247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51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סוגי תווכים (נחושת, אופטי, רדיו)</a:t>
            </a:r>
          </a:p>
          <a:p>
            <a:pPr algn="r" rtl="1">
              <a:lnSpc>
                <a:spcPct val="150000"/>
              </a:lnSpc>
            </a:pPr>
            <a:r>
              <a:rPr lang="he-IL" sz="1200" b="1" dirty="0">
                <a:latin typeface="Arial" panose="020B0604020202020204" pitchFamily="34" charset="0"/>
                <a:cs typeface="Arial" panose="020B0604020202020204" pitchFamily="34" charset="0"/>
              </a:rPr>
              <a:t>הטכנולוגיה של היום מאפשרת העברת מידע בשיטות שונות: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גלים אלקטרומגנטיים (אלחוטי ולווין)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זרם חשמלי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גלים אופטיים</a:t>
            </a:r>
            <a:endParaRPr lang="en-US" sz="1200" dirty="0">
              <a:latin typeface="Arial" panose="020B0604020202020204" pitchFamily="34" charset="0"/>
              <a:cs typeface="Arial" panose="020B0604020202020204" pitchFamily="34" charset="0"/>
            </a:endParaRPr>
          </a:p>
          <a:p>
            <a:pPr algn="r" rtl="1">
              <a:lnSpc>
                <a:spcPct val="150000"/>
              </a:lnSpc>
            </a:pP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כשרוצים להעריך כמה זמן ייקח להגיע למקום ניקח בחשבון גורמים רבים: כמה נתיבים יש בכביש?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וברשת – מהו רוחב הפס?</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עד כמה הכבישים עמוסים?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וברשת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מהו עומס המשתמשים הצפוי?</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איזה סוג כבישים יש ליעד - כבישי עפר? אספלט? (וברשת – מהו התווך?)</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כבלי נחושת: </a:t>
            </a:r>
            <a:r>
              <a:rPr lang="he-IL" sz="1200" dirty="0">
                <a:latin typeface="Arial" panose="020B0604020202020204" pitchFamily="34" charset="0"/>
                <a:cs typeface="Arial" panose="020B0604020202020204" pitchFamily="34" charset="0"/>
              </a:rPr>
              <a:t>איטיים מכבל אופטי, מחירים נמוכים, התקנה פשוטה, עמידות מכנית גבוהה</a:t>
            </a:r>
          </a:p>
          <a:p>
            <a:pPr algn="r" rtl="1">
              <a:lnSpc>
                <a:spcPct val="150000"/>
              </a:lnSpc>
            </a:pPr>
            <a:r>
              <a:rPr lang="he-IL" sz="1200" b="1" dirty="0">
                <a:latin typeface="Arial" panose="020B0604020202020204" pitchFamily="34" charset="0"/>
                <a:cs typeface="Arial" panose="020B0604020202020204" pitchFamily="34" charset="0"/>
              </a:rPr>
              <a:t>אופטיקה: </a:t>
            </a:r>
            <a:r>
              <a:rPr lang="he-IL" sz="1200" dirty="0">
                <a:latin typeface="Arial" panose="020B0604020202020204" pitchFamily="34" charset="0"/>
                <a:cs typeface="Arial" panose="020B0604020202020204" pitchFamily="34" charset="0"/>
              </a:rPr>
              <a:t>טווחים ארוכים, מהירויות על, עמידה להפרעות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608153" y="2884223"/>
            <a:ext cx="3717420" cy="247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20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חומת אש </a:t>
            </a:r>
            <a:r>
              <a:rPr lang="en-US" sz="1800" b="1" dirty="0">
                <a:solidFill>
                  <a:srgbClr val="92D050"/>
                </a:solidFill>
                <a:latin typeface="Arial" panose="020B0604020202020204" pitchFamily="34" charset="0"/>
                <a:cs typeface="Arial" panose="020B0604020202020204" pitchFamily="34" charset="0"/>
              </a:rPr>
              <a:t>Firewall</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חומת אש היא רכיב אבטחת מידע השולט על המידע שנכנס ויוצא ,חומת אש יכולה להיות ממומשת כתוכנה, חומרה או שניהם.</a:t>
            </a:r>
          </a:p>
          <a:p>
            <a:pPr algn="r" rtl="1">
              <a:lnSpc>
                <a:spcPct val="150000"/>
              </a:lnSpc>
            </a:pPr>
            <a:r>
              <a:rPr lang="he-IL" sz="1200" dirty="0">
                <a:latin typeface="Arial" panose="020B0604020202020204" pitchFamily="34" charset="0"/>
                <a:cs typeface="Arial" panose="020B0604020202020204" pitchFamily="34" charset="0"/>
              </a:rPr>
              <a:t>חומת אש יכולה: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לחסום ערוצים (</a:t>
            </a:r>
            <a:r>
              <a:rPr lang="en-US" sz="1200" dirty="0">
                <a:latin typeface="Arial" panose="020B0604020202020204" pitchFamily="34" charset="0"/>
                <a:cs typeface="Arial" panose="020B0604020202020204" pitchFamily="34" charset="0"/>
              </a:rPr>
              <a:t>Ports</a:t>
            </a:r>
            <a:r>
              <a:rPr lang="he-IL" sz="1200" dirty="0">
                <a:latin typeface="Arial" panose="020B0604020202020204" pitchFamily="34" charset="0"/>
                <a:cs typeface="Arial" panose="020B0604020202020204" pitchFamily="34" charset="0"/>
              </a:rPr>
              <a:t>) או פרוטוקולים מסוימים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לנתח חבילות מידע ולהחליט האם לאפשר להן לעבור (למשל לחסום כניסת וירוס שזוהה או לאסור על שליחת מידע מסווג)</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לחסום כניסת מידע ממקור מסוים (מחשב או רשת)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במערכת ההפעלה חלונות ישנה חומת אש מובנית בסיסית וגם חומת אש עם הגדרות מתקדמות.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71143" y="3059394"/>
            <a:ext cx="4242402" cy="212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06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Demilitarized Zone</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אזור המופרד בין שתי חומות אש, במטרה לאפשר גישה חלקית למידע (למשל ללקוחות מורשים).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DMZ</a:t>
            </a:r>
            <a:r>
              <a:rPr lang="he-IL" sz="1200" dirty="0">
                <a:latin typeface="Arial" panose="020B0604020202020204" pitchFamily="34" charset="0"/>
                <a:cs typeface="Arial" panose="020B0604020202020204" pitchFamily="34" charset="0"/>
              </a:rPr>
              <a:t> הוא למעשה האזור אליו ניתן לגשת מרשת האינטרנט ושם ימוקמו השרתים, אותם הארגון יכול להרשות לעצמו לחשוף. הרשת הפנימית תהיה מוגנת באמצעות </a:t>
            </a:r>
            <a:r>
              <a:rPr lang="en-US" sz="1200" dirty="0">
                <a:latin typeface="Arial" panose="020B0604020202020204" pitchFamily="34" charset="0"/>
                <a:cs typeface="Arial" panose="020B0604020202020204" pitchFamily="34" charset="0"/>
              </a:rPr>
              <a:t>Firewall</a:t>
            </a:r>
            <a:r>
              <a:rPr lang="he-IL" sz="1200" dirty="0">
                <a:latin typeface="Arial" panose="020B0604020202020204" pitchFamily="34" charset="0"/>
                <a:cs typeface="Arial" panose="020B0604020202020204" pitchFamily="34" charset="0"/>
              </a:rPr>
              <a:t>, ולא יהיה לה מגע ישיר לאינטרנט.</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71143" y="3383364"/>
            <a:ext cx="4242402" cy="147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28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Load Balancer</a:t>
            </a:r>
            <a:r>
              <a:rPr lang="he-IL" sz="1800" b="1" dirty="0">
                <a:solidFill>
                  <a:srgbClr val="92D050"/>
                </a:solidFill>
                <a:latin typeface="Arial" panose="020B0604020202020204" pitchFamily="34" charset="0"/>
                <a:cs typeface="Arial" panose="020B0604020202020204" pitchFamily="34" charset="0"/>
              </a:rPr>
              <a:t> וחוות שרתים</a:t>
            </a:r>
          </a:p>
          <a:p>
            <a:pPr algn="r" rtl="1">
              <a:lnSpc>
                <a:spcPct val="150000"/>
              </a:lnSpc>
            </a:pPr>
            <a:r>
              <a:rPr lang="he-IL" sz="1200" dirty="0">
                <a:latin typeface="Arial" panose="020B0604020202020204" pitchFamily="34" charset="0"/>
                <a:cs typeface="Arial" panose="020B0604020202020204" pitchFamily="34" charset="0"/>
              </a:rPr>
              <a:t>כאשר יש הרבה מכשירי קצה ושרת אחד - לפעמים השרת אינו מספיק כדי לענות על כל הבקשות ונצטרך להוסיף שרתים אוסף השרתים המיועד למטרה זהה נקרא חוות שרתים: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ניתוב הבקשות בין השרתים, נעשה על ידי </a:t>
            </a:r>
            <a:r>
              <a:rPr lang="en-US" sz="1200" dirty="0">
                <a:latin typeface="Arial" panose="020B0604020202020204" pitchFamily="34" charset="0"/>
                <a:cs typeface="Arial" panose="020B0604020202020204" pitchFamily="34" charset="0"/>
              </a:rPr>
              <a:t>Load Balancer</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Load Balancer</a:t>
            </a:r>
            <a:r>
              <a:rPr lang="he-IL" sz="1200" dirty="0">
                <a:latin typeface="Arial" panose="020B0604020202020204" pitchFamily="34" charset="0"/>
                <a:cs typeface="Arial" panose="020B0604020202020204" pitchFamily="34" charset="0"/>
              </a:rPr>
              <a:t> בודק איזה שרת הכי פנוי ומנתב אליו את הבקשה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050521" y="2691634"/>
            <a:ext cx="3962009" cy="286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תשתיות הרשת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כאשר מדברים על רשת תקשורת מתייחסים לתחומים משלימים: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תשתית פיזית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תשתית לוגית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התשתית הפיזית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הטאבלט הביתי מחובר בקשר אלחוטי למודם. המודם מחובר לכבל שמעביר את הנתונים הלאה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לפעמים מספר בתים מתאחדים וקיים חיבור שונה בין נקודת הקצה וארון הסעף, ובין ארון הסעף וספקית האינטרנט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ספק האינטרנט מחובר לשדרת האינטרנט המרכזית בישראל (מתגים ונתבים)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המידע עובר דרך כבל תת ימי לנתב באירופה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ומשם, אולי, דרך כבל תת ימי נוסף לארה"ב - ובחזרה...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428335" y="2691634"/>
            <a:ext cx="3206380" cy="286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21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כתובות ברשת (כתובת </a:t>
            </a:r>
            <a:r>
              <a:rPr lang="en-US" sz="1800" b="1" dirty="0">
                <a:solidFill>
                  <a:srgbClr val="92D050"/>
                </a:solidFill>
                <a:latin typeface="Arial" panose="020B0604020202020204" pitchFamily="34" charset="0"/>
                <a:cs typeface="Arial" panose="020B0604020202020204" pitchFamily="34" charset="0"/>
              </a:rPr>
              <a:t>IP</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לכל ממשק לרשת יש כתובת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יש הבדל עקרוני בין כתובת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לכתובת פיזית. כתובת פיזית (</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 צרובה בחומרה של המחשב, ולכל מחשב (שיש לו חיבור לרשת פיזית) יש כתובת כזו. אם מעבירים מחשב מהמשרד בטבריה למשרד בבאר שבע, למשל, הכתובת הפיזית נשארת אתו. לעומת זאת, כתובת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אינה שייכת למחשב, אלא לרשת. כאשר אותו מחשב יבצע את המעבר מטבריה לבאר שבע, הוא יקבל שם כתובת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שונה לגמרי. יש מחשבים שיש להם כמה ממשקים לרשתות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למחשבים כאלה יהיה גם מספר מתאים של כתובות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כדי לפשט את הדברים, נתייחס לכתובת האינטרנט כאילו היא שייכת למחשב.</a:t>
            </a:r>
          </a:p>
          <a:p>
            <a:pPr algn="r" rtl="1">
              <a:lnSpc>
                <a:spcPct val="150000"/>
              </a:lnSpc>
            </a:pPr>
            <a:r>
              <a:rPr lang="he-IL" sz="1200" dirty="0">
                <a:latin typeface="Arial" panose="020B0604020202020204" pitchFamily="34" charset="0"/>
                <a:cs typeface="Arial" panose="020B0604020202020204" pitchFamily="34" charset="0"/>
              </a:rPr>
              <a:t>כשנקבע פרוטוקול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בספטמבר 1981, הוא דרש שלכל ממשק אינטרנט תהיה כתובת ייחודית בת 32 ביטים. חלק מהביטים ייצגו את מספרה של הרשת עליה יושב המחשב (</a:t>
            </a:r>
            <a:r>
              <a:rPr lang="en-US" sz="1200" dirty="0">
                <a:latin typeface="Arial" panose="020B0604020202020204" pitchFamily="34" charset="0"/>
                <a:cs typeface="Arial" panose="020B0604020202020204" pitchFamily="34" charset="0"/>
              </a:rPr>
              <a:t>network ID</a:t>
            </a:r>
            <a:r>
              <a:rPr lang="he-IL" sz="1200" dirty="0">
                <a:latin typeface="Arial" panose="020B0604020202020204" pitchFamily="34" charset="0"/>
                <a:cs typeface="Arial" panose="020B0604020202020204" pitchFamily="34" charset="0"/>
              </a:rPr>
              <a:t>) והשאר - את שם המארח (</a:t>
            </a:r>
            <a:r>
              <a:rPr lang="en-US" sz="1200" dirty="0">
                <a:latin typeface="Arial" panose="020B0604020202020204" pitchFamily="34" charset="0"/>
                <a:cs typeface="Arial" panose="020B0604020202020204" pitchFamily="34" charset="0"/>
              </a:rPr>
              <a:t>host ID</a:t>
            </a:r>
            <a:r>
              <a:rPr lang="he-IL" sz="1200" dirty="0">
                <a:latin typeface="Arial" panose="020B0604020202020204" pitchFamily="34" charset="0"/>
                <a:cs typeface="Arial" panose="020B0604020202020204" pitchFamily="34" charset="0"/>
              </a:rPr>
              <a:t>). כך, לפי כתובתו של כל מחשב אפשר לדעת לאיזו רשת הוא שייך, ומי הוא המחשב הספציפי ברשת. לכל רשת יש מספר ייחודי, ולכל מחשב ברשת יש מספר הייחודי לו, וביחד מתקבלת כתובת אינטרנט ייחודית לכל מחשב. מזהה הרשת משמש למטרת ניתוב בין רשתות, בדומה לקידומת המדינה או אזור החיוג ברשת הטלפונים. רק כאשר החבילה מגיעה לרשת הרצויה, הנתב מחפש את המחשב הספציפי שזו כתובתו.</a:t>
            </a:r>
            <a:br>
              <a:rPr lang="en-US"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ישנם שני סטנדרטים של כתובות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IPv4 , IPv6</a:t>
            </a:r>
            <a:r>
              <a:rPr lang="he-IL" sz="1200" dirty="0">
                <a:latin typeface="Arial" panose="020B0604020202020204" pitchFamily="34" charset="0"/>
                <a:cs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079585" y="2901612"/>
            <a:ext cx="3903882" cy="244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66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מסכת רשת (</a:t>
            </a:r>
            <a:r>
              <a:rPr lang="en-US" sz="1800" b="1" dirty="0">
                <a:solidFill>
                  <a:srgbClr val="92D050"/>
                </a:solidFill>
                <a:latin typeface="Arial" panose="020B0604020202020204" pitchFamily="34" charset="0"/>
                <a:cs typeface="Arial" panose="020B0604020202020204" pitchFamily="34" charset="0"/>
              </a:rPr>
              <a:t>Subnet Mask</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זהו ערך שעוזר להפריד בין מספר הרשת ובין מספר המחשב בתוך הרשת.</a:t>
            </a:r>
          </a:p>
          <a:p>
            <a:pPr algn="r" rtl="1">
              <a:lnSpc>
                <a:spcPct val="150000"/>
              </a:lnSpc>
            </a:pPr>
            <a:r>
              <a:rPr lang="he-IL" sz="1200" dirty="0">
                <a:latin typeface="Arial" panose="020B0604020202020204" pitchFamily="34" charset="0"/>
                <a:cs typeface="Arial" panose="020B0604020202020204" pitchFamily="34" charset="0"/>
              </a:rPr>
              <a:t>בכל מקום שמופיע המספר 255 במסכת הרשת, האוקטטה המקבילה אליו בכתובת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"חסומה" - כלומר שייכת לשם הרשת. ובכל מקום שמופיע המספר 0 במסכת הרשת, האוקטטה המקבילה אליו בכתובת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תהיה "פתוח" - כלומר שייכת לשם המארח ותהיה ניתנת לשינוי.</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783961" y="3379399"/>
            <a:ext cx="4495130" cy="1487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4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כתובות ברשת (</a:t>
            </a:r>
            <a:r>
              <a:rPr lang="en-US" sz="1800" b="1" dirty="0">
                <a:solidFill>
                  <a:srgbClr val="92D050"/>
                </a:solidFill>
                <a:latin typeface="Arial" panose="020B0604020202020204" pitchFamily="34" charset="0"/>
                <a:cs typeface="Arial" panose="020B0604020202020204" pitchFamily="34" charset="0"/>
              </a:rPr>
              <a:t>Default Gateway</a:t>
            </a:r>
            <a:r>
              <a:rPr lang="he-IL" sz="18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200" dirty="0">
                <a:latin typeface="Arial" panose="020B0604020202020204" pitchFamily="34" charset="0"/>
                <a:cs typeface="Arial" panose="020B0604020202020204" pitchFamily="34" charset="0"/>
              </a:rPr>
              <a:t>שער ברירת המחדל (</a:t>
            </a:r>
            <a:r>
              <a:rPr lang="en-US" sz="1200" dirty="0">
                <a:latin typeface="Arial" panose="020B0604020202020204" pitchFamily="34" charset="0"/>
                <a:cs typeface="Arial" panose="020B0604020202020204" pitchFamily="34" charset="0"/>
              </a:rPr>
              <a:t>Default Gateway</a:t>
            </a:r>
            <a:r>
              <a:rPr lang="he-IL" sz="12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הוא צומת ברשת המקשרת בין מערכות שונות.</a:t>
            </a:r>
          </a:p>
          <a:p>
            <a:pPr algn="r" rtl="1">
              <a:lnSpc>
                <a:spcPct val="150000"/>
              </a:lnSpc>
            </a:pPr>
            <a:r>
              <a:rPr lang="he-IL" sz="1200" dirty="0">
                <a:latin typeface="Arial" panose="020B0604020202020204" pitchFamily="34" charset="0"/>
                <a:cs typeface="Arial" panose="020B0604020202020204" pitchFamily="34" charset="0"/>
              </a:rPr>
              <a:t>מערכת שונה יכולה לפעול תחת פרוטוקול אחר (ואז השער גם מתרגם מפרוטוקול לפרוטוקול).</a:t>
            </a:r>
          </a:p>
          <a:p>
            <a:pPr algn="r" rtl="1">
              <a:lnSpc>
                <a:spcPct val="150000"/>
              </a:lnSpc>
            </a:pPr>
            <a:r>
              <a:rPr lang="he-IL" sz="1200" dirty="0">
                <a:latin typeface="Arial" panose="020B0604020202020204" pitchFamily="34" charset="0"/>
                <a:cs typeface="Arial" panose="020B0604020202020204" pitchFamily="34" charset="0"/>
              </a:rPr>
              <a:t>מערכת שונה יכולה לפעול תחת אותו הפרוטוקול, אבל להימצא באחריות גורם אחר.</a:t>
            </a:r>
          </a:p>
          <a:p>
            <a:pPr algn="r" rtl="1">
              <a:lnSpc>
                <a:spcPct val="150000"/>
              </a:lnSpc>
            </a:pPr>
            <a:r>
              <a:rPr lang="he-IL" sz="1200" dirty="0">
                <a:latin typeface="Arial" panose="020B0604020202020204" pitchFamily="34" charset="0"/>
                <a:cs typeface="Arial" panose="020B0604020202020204" pitchFamily="34" charset="0"/>
              </a:rPr>
              <a:t>שער ברירת המחדל </a:t>
            </a:r>
            <a:r>
              <a:rPr lang="en-US" sz="1200" dirty="0">
                <a:latin typeface="Arial" panose="020B0604020202020204" pitchFamily="34" charset="0"/>
                <a:cs typeface="Arial" panose="020B0604020202020204" pitchFamily="34" charset="0"/>
              </a:rPr>
              <a:t>Default Gateway</a:t>
            </a:r>
            <a:r>
              <a:rPr lang="he-IL" sz="1200" dirty="0">
                <a:latin typeface="Arial" panose="020B0604020202020204" pitchFamily="34" charset="0"/>
                <a:cs typeface="Arial" panose="020B0604020202020204" pitchFamily="34" charset="0"/>
              </a:rPr>
              <a:t> היא כתובת הנתב שמאפשר תקשורת לכיוון כלל הרשת (למשל בציוד ה-</a:t>
            </a:r>
            <a:r>
              <a:rPr lang="en-US" sz="1200" dirty="0">
                <a:latin typeface="Arial" panose="020B0604020202020204" pitchFamily="34" charset="0"/>
                <a:cs typeface="Arial" panose="020B0604020202020204" pitchFamily="34" charset="0"/>
              </a:rPr>
              <a:t>ISP</a:t>
            </a:r>
            <a:r>
              <a:rPr lang="he-IL" sz="1200" dirty="0">
                <a:latin typeface="Arial" panose="020B0604020202020204" pitchFamily="34" charset="0"/>
                <a:cs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42881" y="2881351"/>
            <a:ext cx="4177288" cy="248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45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כתובות ברשת (כתובות מילוליות)</a:t>
            </a:r>
          </a:p>
          <a:p>
            <a:pPr algn="r" rtl="1">
              <a:lnSpc>
                <a:spcPct val="150000"/>
              </a:lnSpc>
            </a:pPr>
            <a:r>
              <a:rPr lang="he-IL" sz="1200" dirty="0">
                <a:latin typeface="Arial" panose="020B0604020202020204" pitchFamily="34" charset="0"/>
                <a:cs typeface="Arial" panose="020B0604020202020204" pitchFamily="34" charset="0"/>
              </a:rPr>
              <a:t>משתמשים לרוב מכירים כתובת מילולית: </a:t>
            </a:r>
            <a:r>
              <a:rPr lang="en-US" sz="1200" dirty="0">
                <a:latin typeface="Arial" panose="020B0604020202020204" pitchFamily="34" charset="0"/>
                <a:cs typeface="Arial" panose="020B0604020202020204" pitchFamily="34" charset="0"/>
              </a:rPr>
              <a:t>www.google.com</a:t>
            </a:r>
            <a:r>
              <a:rPr lang="he-IL" sz="1200" dirty="0">
                <a:latin typeface="Arial" panose="020B0604020202020204" pitchFamily="34" charset="0"/>
                <a:cs typeface="Arial" panose="020B0604020202020204" pitchFamily="34" charset="0"/>
              </a:rPr>
              <a:t>: המחשב לא מכיר שמות מילוליים. כדי לתרגם משם מילולי, המחשב ניגש לרשת שרתי שמות תחומים ובאמצעות פרוטוקול </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Domain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Name System</a:t>
            </a:r>
            <a:r>
              <a:rPr lang="he-IL" sz="1200" dirty="0">
                <a:latin typeface="Arial" panose="020B0604020202020204" pitchFamily="34" charset="0"/>
                <a:cs typeface="Arial" panose="020B0604020202020204" pitchFamily="34" charset="0"/>
              </a:rPr>
              <a:t>) הוא שולף </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המתאים לכתובת המילולית.</a:t>
            </a:r>
          </a:p>
          <a:p>
            <a:pPr algn="r" rtl="1">
              <a:lnSpc>
                <a:spcPct val="150000"/>
              </a:lnSpc>
            </a:pPr>
            <a:r>
              <a:rPr lang="en-US" sz="1200" dirty="0">
                <a:latin typeface="Arial" panose="020B0604020202020204" pitchFamily="34" charset="0"/>
                <a:cs typeface="Arial" panose="020B0604020202020204" pitchFamily="34" charset="0"/>
              </a:rPr>
              <a:t>www.mywebsite.co.il</a:t>
            </a:r>
            <a:r>
              <a:rPr lang="he-IL" sz="1200" dirty="0">
                <a:latin typeface="Arial" panose="020B0604020202020204" pitchFamily="34" charset="0"/>
                <a:cs typeface="Arial" panose="020B0604020202020204" pitchFamily="34" charset="0"/>
              </a:rPr>
              <a:t> בהתאם לסיומת (</a:t>
            </a:r>
            <a:r>
              <a:rPr lang="en-US" sz="1200" dirty="0">
                <a:latin typeface="Arial" panose="020B0604020202020204" pitchFamily="34" charset="0"/>
                <a:cs typeface="Arial" panose="020B0604020202020204" pitchFamily="34" charset="0"/>
              </a:rPr>
              <a:t>IL</a:t>
            </a:r>
            <a:r>
              <a:rPr lang="he-IL" sz="1200" dirty="0">
                <a:latin typeface="Arial" panose="020B0604020202020204" pitchFamily="34" charset="0"/>
                <a:cs typeface="Arial" panose="020B0604020202020204" pitchFamily="34" charset="0"/>
              </a:rPr>
              <a:t>) יפנה שרת תחומים בישראל. שרת שמות האזורים, יפנה לשרת שמות האתרים המסחריים בישראל (</a:t>
            </a:r>
            <a:r>
              <a:rPr lang="en-US" sz="1200" dirty="0">
                <a:latin typeface="Arial" panose="020B0604020202020204" pitchFamily="34" charset="0"/>
                <a:cs typeface="Arial" panose="020B0604020202020204" pitchFamily="34" charset="0"/>
              </a:rPr>
              <a:t>CO</a:t>
            </a:r>
            <a:r>
              <a:rPr lang="he-IL" sz="1200" dirty="0">
                <a:latin typeface="Arial" panose="020B0604020202020204" pitchFamily="34" charset="0"/>
                <a:cs typeface="Arial" panose="020B0604020202020204" pitchFamily="34" charset="0"/>
              </a:rPr>
              <a:t>) שרת האתרים המסחריים יפנה לשרת המארח</a:t>
            </a:r>
            <a:r>
              <a:rPr lang="en-US" sz="1200" dirty="0">
                <a:latin typeface="Arial" panose="020B0604020202020204" pitchFamily="34" charset="0"/>
                <a:cs typeface="Arial" panose="020B0604020202020204" pitchFamily="34" charset="0"/>
              </a:rPr>
              <a:t>mywebsite </a:t>
            </a:r>
            <a:r>
              <a:rPr lang="he-IL" sz="1200" dirty="0">
                <a:latin typeface="Arial" panose="020B0604020202020204" pitchFamily="34" charset="0"/>
                <a:cs typeface="Arial" panose="020B0604020202020204" pitchFamily="34" charset="0"/>
              </a:rPr>
              <a:t>. השרת המארח יחזיר את 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של המחשב המארח, כיוון שההתחלה </a:t>
            </a:r>
            <a:r>
              <a:rPr lang="en-US" sz="1200" dirty="0">
                <a:latin typeface="Arial" panose="020B0604020202020204" pitchFamily="34" charset="0"/>
                <a:cs typeface="Arial" panose="020B0604020202020204" pitchFamily="34" charset="0"/>
              </a:rPr>
              <a:t>WWW</a:t>
            </a:r>
            <a:r>
              <a:rPr lang="he-IL" sz="1200" dirty="0">
                <a:latin typeface="Arial" panose="020B0604020202020204" pitchFamily="34" charset="0"/>
                <a:cs typeface="Arial" panose="020B0604020202020204" pitchFamily="34" charset="0"/>
              </a:rPr>
              <a:t> מציינת כי זו למעשה הבקשה.</a:t>
            </a:r>
          </a:p>
          <a:p>
            <a:pPr algn="r" rtl="1">
              <a:lnSpc>
                <a:spcPct val="150000"/>
              </a:lnSpc>
            </a:pPr>
            <a:r>
              <a:rPr lang="he-IL" sz="1200" dirty="0">
                <a:latin typeface="Arial" panose="020B0604020202020204" pitchFamily="34" charset="0"/>
                <a:cs typeface="Arial" panose="020B0604020202020204" pitchFamily="34" charset="0"/>
              </a:rPr>
              <a:t>לפעמים אפשר לקצר את תהליך חיפוש הכתובת, אם הכתובת נמצאת ב-</a:t>
            </a:r>
            <a:r>
              <a:rPr lang="en-US" sz="1200" dirty="0">
                <a:latin typeface="Arial" panose="020B0604020202020204" pitchFamily="34" charset="0"/>
                <a:cs typeface="Arial" panose="020B0604020202020204" pitchFamily="34" charset="0"/>
              </a:rPr>
              <a:t>Cache</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זיכרון המטמון) של</a:t>
            </a:r>
          </a:p>
          <a:p>
            <a:pPr algn="r" rtl="1">
              <a:lnSpc>
                <a:spcPct val="150000"/>
              </a:lnSpc>
            </a:pPr>
            <a:r>
              <a:rPr lang="he-IL" sz="1200" dirty="0">
                <a:latin typeface="Arial" panose="020B0604020202020204" pitchFamily="34" charset="0"/>
                <a:cs typeface="Arial" panose="020B0604020202020204" pitchFamily="34" charset="0"/>
              </a:rPr>
              <a:t>אחד ממחשבי ה-</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בדרך. המחשב שלנו מחפש קודם כל אם האתר קיים אצלו בקובץ מיוחד הנקרא קובץ </a:t>
            </a:r>
            <a:r>
              <a:rPr lang="en-US" sz="1200" dirty="0">
                <a:latin typeface="Arial" panose="020B0604020202020204" pitchFamily="34" charset="0"/>
                <a:cs typeface="Arial" panose="020B0604020202020204" pitchFamily="34" charset="0"/>
              </a:rPr>
              <a:t>HOSTS</a:t>
            </a:r>
            <a:r>
              <a:rPr lang="he-IL" sz="1200" dirty="0">
                <a:latin typeface="Arial" panose="020B0604020202020204" pitchFamily="34" charset="0"/>
                <a:cs typeface="Arial" panose="020B0604020202020204" pitchFamily="34" charset="0"/>
              </a:rPr>
              <a:t> לאחר מכן בודק בזיכרון ה-</a:t>
            </a:r>
            <a:r>
              <a:rPr lang="en-US" sz="1200" dirty="0">
                <a:latin typeface="Arial" panose="020B0604020202020204" pitchFamily="34" charset="0"/>
                <a:cs typeface="Arial" panose="020B0604020202020204" pitchFamily="34" charset="0"/>
              </a:rPr>
              <a:t>Cache</a:t>
            </a:r>
            <a:r>
              <a:rPr lang="he-IL" sz="1200" dirty="0">
                <a:latin typeface="Arial" panose="020B0604020202020204" pitchFamily="34" charset="0"/>
                <a:cs typeface="Arial" panose="020B0604020202020204" pitchFamily="34" charset="0"/>
              </a:rPr>
              <a:t> שלו אם האתר רשום במידה שלא פונה לשרת </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המוגדר אצלו ושרת</a:t>
            </a:r>
            <a:r>
              <a:rPr lang="en-US" sz="1200" dirty="0">
                <a:latin typeface="Arial" panose="020B0604020202020204" pitchFamily="34" charset="0"/>
                <a:cs typeface="Arial" panose="020B0604020202020204" pitchFamily="34" charset="0"/>
              </a:rPr>
              <a:t>DNS </a:t>
            </a:r>
            <a:r>
              <a:rPr lang="he-IL" sz="1200" dirty="0">
                <a:latin typeface="Arial" panose="020B0604020202020204" pitchFamily="34" charset="0"/>
                <a:cs typeface="Arial" panose="020B0604020202020204" pitchFamily="34" charset="0"/>
              </a:rPr>
              <a:t> זה ממשיך לפנות לשרתי </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נוספים עד שהיעד נמצא.</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ניתן להחליף את ה-</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המוגדר, לשרת </a:t>
            </a:r>
            <a:r>
              <a:rPr lang="en-US" sz="1200" dirty="0">
                <a:latin typeface="Arial" panose="020B0604020202020204" pitchFamily="34" charset="0"/>
                <a:cs typeface="Arial" panose="020B0604020202020204" pitchFamily="34" charset="0"/>
              </a:rPr>
              <a:t>DNS</a:t>
            </a:r>
            <a:r>
              <a:rPr lang="he-IL" sz="1200" dirty="0">
                <a:latin typeface="Arial" panose="020B0604020202020204" pitchFamily="34" charset="0"/>
                <a:cs typeface="Arial" panose="020B0604020202020204" pitchFamily="34" charset="0"/>
              </a:rPr>
              <a:t> של גוגל - 8.8.8.8</a:t>
            </a:r>
          </a:p>
          <a:p>
            <a:pPr algn="r" rtl="1">
              <a:lnSpc>
                <a:spcPct val="150000"/>
              </a:lnSpc>
            </a:pPr>
            <a:r>
              <a:rPr lang="he-IL" sz="1200" dirty="0">
                <a:latin typeface="Arial" panose="020B0604020202020204" pitchFamily="34" charset="0"/>
                <a:cs typeface="Arial" panose="020B0604020202020204" pitchFamily="34" charset="0"/>
              </a:rPr>
              <a:t>רשמו את הפקודה </a:t>
            </a:r>
            <a:r>
              <a:rPr lang="en-US" sz="1200" dirty="0">
                <a:latin typeface="Arial" panose="020B0604020202020204" pitchFamily="34" charset="0"/>
                <a:cs typeface="Arial" panose="020B0604020202020204" pitchFamily="34" charset="0"/>
              </a:rPr>
              <a:t>ipconfig /displaydns</a:t>
            </a:r>
            <a:r>
              <a:rPr lang="he-IL" sz="1200" dirty="0">
                <a:latin typeface="Arial" panose="020B0604020202020204" pitchFamily="34" charset="0"/>
                <a:cs typeface="Arial" panose="020B0604020202020204" pitchFamily="34" charset="0"/>
              </a:rPr>
              <a:t> מה קיבלתם?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42881" y="2526066"/>
            <a:ext cx="4177288" cy="319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831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מהי רשת תקשורת מחשבים</a:t>
            </a:r>
          </a:p>
          <a:p>
            <a:pPr algn="r" rtl="1">
              <a:lnSpc>
                <a:spcPct val="150000"/>
              </a:lnSpc>
            </a:pPr>
            <a:r>
              <a:rPr lang="he-IL" sz="1200" dirty="0">
                <a:latin typeface="Arial" panose="020B0604020202020204" pitchFamily="34" charset="0"/>
                <a:cs typeface="Arial" panose="020B0604020202020204" pitchFamily="34" charset="0"/>
              </a:rPr>
              <a:t>רשת היא מערכת העברת מידע אינטראקטיבית מכל סוג שהוא. קיימות רשתות של חיישנים וסיבי עצבים בגוף, ישנן רשתות מידע ובידור המציגות תכנים על מכשירי טלוויזיה. רשתות העברת המידע הן התשתית הכבישים והאוטוסטרדות של החברות בעידן המודרני.</a:t>
            </a:r>
          </a:p>
          <a:p>
            <a:pPr algn="r" rtl="1">
              <a:lnSpc>
                <a:spcPct val="150000"/>
              </a:lnSpc>
            </a:pPr>
            <a:r>
              <a:rPr lang="he-IL" sz="1200" dirty="0">
                <a:latin typeface="Arial" panose="020B0604020202020204" pitchFamily="34" charset="0"/>
                <a:cs typeface="Arial" panose="020B0604020202020204" pitchFamily="34" charset="0"/>
              </a:rPr>
              <a:t>רשתות תקשורת מחשבים - מעבירות מידע בין מחשבים שונים ובין מחשבים לבין הציוד ההיקפי שלהם. תחום הרשת נקבע בהתאם לגודל הארגון ובהתאם למרחק הגיאוגרפי בין משתמשים ברשת. תכנון הרשת ומרכיביה הפיסיים נקבע בהתאם לתחום.</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תחומי רשת עיקרים: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פרטית בה כל ההתקנים מחוברים למחשב יחיד - </a:t>
            </a:r>
            <a:r>
              <a:rPr lang="en-US" sz="1200" dirty="0">
                <a:latin typeface="Arial" panose="020B0604020202020204" pitchFamily="34" charset="0"/>
                <a:cs typeface="Arial" panose="020B0604020202020204" pitchFamily="34" charset="0"/>
              </a:rPr>
              <a:t>PAN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Personal Area Network</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תקשורת מקומית - </a:t>
            </a:r>
            <a:r>
              <a:rPr lang="en-US" sz="1200" dirty="0">
                <a:latin typeface="Arial" panose="020B0604020202020204" pitchFamily="34" charset="0"/>
                <a:cs typeface="Arial" panose="020B0604020202020204" pitchFamily="34" charset="0"/>
              </a:rPr>
              <a:t>LAN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Local Area Network</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תקשורת עירונית - </a:t>
            </a:r>
            <a:r>
              <a:rPr lang="en-US" sz="1200" dirty="0">
                <a:latin typeface="Arial" panose="020B0604020202020204" pitchFamily="34" charset="0"/>
                <a:cs typeface="Arial" panose="020B0604020202020204" pitchFamily="34" charset="0"/>
              </a:rPr>
              <a:t>MAN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Metropolitan Area Network</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תקשורת מרחבית - </a:t>
            </a:r>
            <a:r>
              <a:rPr lang="en-US" sz="1200" dirty="0">
                <a:latin typeface="Arial" panose="020B0604020202020204" pitchFamily="34" charset="0"/>
                <a:cs typeface="Arial" panose="020B0604020202020204" pitchFamily="34" charset="0"/>
              </a:rPr>
              <a:t>WAN</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Wide Area Network)</a:t>
            </a:r>
            <a:r>
              <a:rPr lang="he-IL" sz="12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4"/>
          <a:srcRect/>
          <a:stretch/>
        </p:blipFill>
        <p:spPr>
          <a:xfrm>
            <a:off x="516926" y="2555358"/>
            <a:ext cx="5029200" cy="3135391"/>
          </a:xfrm>
          <a:prstGeom prst="rect">
            <a:avLst/>
          </a:prstGeom>
        </p:spPr>
      </p:pic>
    </p:spTree>
    <p:extLst>
      <p:ext uri="{BB962C8B-B14F-4D97-AF65-F5344CB8AC3E}">
        <p14:creationId xmlns:p14="http://schemas.microsoft.com/office/powerpoint/2010/main" val="3403092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בירור כתובת </a:t>
            </a:r>
            <a:r>
              <a:rPr lang="en-US" sz="1900" b="1" dirty="0">
                <a:solidFill>
                  <a:srgbClr val="92D050"/>
                </a:solidFill>
                <a:latin typeface="Arial" panose="020B0604020202020204" pitchFamily="34" charset="0"/>
                <a:cs typeface="Arial" panose="020B0604020202020204" pitchFamily="34" charset="0"/>
              </a:rPr>
              <a:t>IP</a:t>
            </a:r>
            <a:endParaRPr lang="he-IL"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דרך חלונית הפקודות (</a:t>
            </a:r>
            <a:r>
              <a:rPr lang="en-US" sz="1200" dirty="0">
                <a:latin typeface="Arial" panose="020B0604020202020204" pitchFamily="34" charset="0"/>
                <a:cs typeface="Arial" panose="020B0604020202020204" pitchFamily="34" charset="0"/>
              </a:rPr>
              <a:t>cmd</a:t>
            </a:r>
            <a:r>
              <a:rPr lang="he-IL" sz="1200" dirty="0">
                <a:latin typeface="Arial" panose="020B0604020202020204" pitchFamily="34" charset="0"/>
                <a:cs typeface="Arial" panose="020B0604020202020204" pitchFamily="34" charset="0"/>
              </a:rPr>
              <a:t>) אפשר לברר מהי 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במחשב המקומי ואפילו מהי כתובת ה-</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 באמצעות הפקודה: </a:t>
            </a:r>
            <a:r>
              <a:rPr lang="en-US" sz="1200" dirty="0">
                <a:latin typeface="Arial" panose="020B0604020202020204" pitchFamily="34" charset="0"/>
                <a:cs typeface="Arial" panose="020B0604020202020204" pitchFamily="34" charset="0"/>
              </a:rPr>
              <a:t>ipconfig /all</a:t>
            </a:r>
            <a:r>
              <a:rPr lang="he-IL" sz="1200" dirty="0">
                <a:latin typeface="Arial" panose="020B0604020202020204" pitchFamily="34" charset="0"/>
                <a:cs typeface="Arial" panose="020B0604020202020204" pitchFamily="34" charset="0"/>
              </a:rPr>
              <a:t>.</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אם שולחים </a:t>
            </a:r>
            <a:r>
              <a:rPr lang="en-US" sz="1200" dirty="0">
                <a:latin typeface="Arial" panose="020B0604020202020204" pitchFamily="34" charset="0"/>
                <a:cs typeface="Arial" panose="020B0604020202020204" pitchFamily="34" charset="0"/>
              </a:rPr>
              <a:t>ping</a:t>
            </a:r>
            <a:r>
              <a:rPr lang="he-IL" sz="1200" dirty="0">
                <a:latin typeface="Arial" panose="020B0604020202020204" pitchFamily="34" charset="0"/>
                <a:cs typeface="Arial" panose="020B0604020202020204" pitchFamily="34" charset="0"/>
              </a:rPr>
              <a:t> למחשב באמצעות שמו המילולי, נקבל לא רק את הזמן שלקח לפינג לחזור מהשרת, אלא גם </a:t>
            </a:r>
            <a:r>
              <a:rPr lang="en-US" sz="1200" dirty="0">
                <a:latin typeface="Arial" panose="020B0604020202020204" pitchFamily="34" charset="0"/>
                <a:cs typeface="Arial" panose="020B0604020202020204" pitchFamily="34" charset="0"/>
              </a:rPr>
              <a:t>I</a:t>
            </a:r>
            <a:r>
              <a:rPr lang="he-IL" sz="1200" dirty="0">
                <a:latin typeface="Arial" panose="020B0604020202020204" pitchFamily="34" charset="0"/>
                <a:cs typeface="Arial" panose="020B0604020202020204" pitchFamily="34" charset="0"/>
              </a:rPr>
              <a:t>את כתובת ה-</a:t>
            </a:r>
            <a:r>
              <a:rPr lang="en-US" sz="1200" dirty="0">
                <a:latin typeface="Arial" panose="020B0604020202020204" pitchFamily="34" charset="0"/>
                <a:cs typeface="Arial" panose="020B0604020202020204" pitchFamily="34" charset="0"/>
              </a:rPr>
              <a:t>IP</a:t>
            </a:r>
            <a:r>
              <a:rPr lang="he-IL" sz="1200" dirty="0">
                <a:latin typeface="Arial" panose="020B0604020202020204" pitchFamily="34" charset="0"/>
                <a:cs typeface="Arial" panose="020B0604020202020204" pitchFamily="34" charset="0"/>
              </a:rPr>
              <a:t> של השרת.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30840" y="2594016"/>
            <a:ext cx="4323007" cy="305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550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איך תהליך העברת הנתונים עובד?</a:t>
            </a:r>
          </a:p>
          <a:p>
            <a:pPr algn="r" rtl="1">
              <a:lnSpc>
                <a:spcPct val="150000"/>
              </a:lnSpc>
            </a:pPr>
            <a:r>
              <a:rPr lang="he-IL" sz="1200" dirty="0">
                <a:latin typeface="Arial" panose="020B0604020202020204" pitchFamily="34" charset="0"/>
                <a:cs typeface="Arial" panose="020B0604020202020204" pitchFamily="34" charset="0"/>
              </a:rPr>
              <a:t>נניח שאנו גולשים ברשת, והקלדנו כתובת של אתר מסוים, למשל </a:t>
            </a:r>
            <a:r>
              <a:rPr lang="en-US" sz="1200" dirty="0">
                <a:latin typeface="Arial" panose="020B0604020202020204" pitchFamily="34" charset="0"/>
                <a:cs typeface="Arial" panose="020B0604020202020204" pitchFamily="34" charset="0"/>
              </a:rPr>
              <a:t>http://www.ynet.co.il</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נתוני הדף כולו לא עוברים כיחידה אחת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וכל חבילה נשלחת עצמאית ליעד (</a:t>
            </a:r>
            <a:r>
              <a:rPr lang="en-US" sz="1200" dirty="0">
                <a:latin typeface="Arial" panose="020B0604020202020204" pitchFamily="34" charset="0"/>
                <a:cs typeface="Arial" panose="020B0604020202020204" pitchFamily="34" charset="0"/>
              </a:rPr>
              <a:t>Packets</a:t>
            </a:r>
            <a:r>
              <a:rPr lang="he-IL" sz="1200" dirty="0">
                <a:latin typeface="Arial" panose="020B0604020202020204" pitchFamily="34" charset="0"/>
                <a:cs typeface="Arial" panose="020B0604020202020204" pitchFamily="34" charset="0"/>
              </a:rPr>
              <a:t>) הנתונים המתורגמים מחולקים לחבילות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הדרך אל היעד (הניתוב) יכולה להשתנות בין חבילה לחבילה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יכול להיות שסדר הגעת החבילות לא יהיה הסדר שבו שלחנו אותן</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ביעד מתבצע תהליך הרכבת כל החבילות חזרה ליחידה אחת, בהתאם לסדר בו הן צריכות להיות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הרכבה מחודשת של החבילות תתבצע לפני תרגום הנתונים חזרה למידע בעל משמעות</a:t>
            </a:r>
            <a:endParaRPr lang="en-US"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endParaRPr lang="en-US"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יכול להיות שלפעמים משהו ישתבש בדרך. חבילות נתונים הולכות לאיבוד או שתוכן החבילות משתבש. קיימות שיטות שונות לבדוק האם הנתונים הגיעו בשלמותם. אחת השיטות הידועות יותר </a:t>
            </a:r>
            <a:r>
              <a:rPr lang="he-IL" sz="1200" dirty="0">
                <a:latin typeface="Arial" panose="020B0604020202020204" pitchFamily="34" charset="0"/>
              </a:rPr>
              <a:t>נקראת סיכום</a:t>
            </a:r>
            <a:r>
              <a:rPr lang="en-US" sz="1200" dirty="0">
                <a:latin typeface="Arial" panose="020B0604020202020204" pitchFamily="34" charset="0"/>
              </a:rPr>
              <a:t> </a:t>
            </a:r>
            <a:r>
              <a:rPr lang="he-IL" sz="1200" dirty="0">
                <a:latin typeface="Arial" panose="020B0604020202020204" pitchFamily="34" charset="0"/>
              </a:rPr>
              <a:t>ביקורת </a:t>
            </a:r>
            <a:r>
              <a:rPr lang="he-IL" sz="1200" dirty="0">
                <a:latin typeface="Arial" panose="020B0604020202020204" pitchFamily="34" charset="0"/>
                <a:cs typeface="Arial" panose="020B0604020202020204" pitchFamily="34" charset="0"/>
              </a:rPr>
              <a:t>או קוד היתירות. בשיטה זו ניתן לבדוק האם הנתונים שהגיעו נכונים, ולפעמים לתקן שגיאות שקרו בדרך.</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612238" y="2524990"/>
            <a:ext cx="4838576" cy="319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7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סניפר </a:t>
            </a:r>
            <a:r>
              <a:rPr lang="en-US" sz="1800" b="1" dirty="0">
                <a:solidFill>
                  <a:srgbClr val="92D050"/>
                </a:solidFill>
                <a:latin typeface="Arial" panose="020B0604020202020204" pitchFamily="34" charset="0"/>
                <a:cs typeface="Arial" panose="020B0604020202020204" pitchFamily="34" charset="0"/>
              </a:rPr>
              <a:t>Sniffer</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תוכנה המקשיבה ל"שיחות" בין מחשבים ויודעת להציג אותן. דוגמא: </a:t>
            </a:r>
            <a:r>
              <a:rPr lang="en-US" sz="1200" dirty="0">
                <a:latin typeface="Arial" panose="020B0604020202020204" pitchFamily="34" charset="0"/>
                <a:cs typeface="Arial" panose="020B0604020202020204" pitchFamily="34" charset="0"/>
              </a:rPr>
              <a:t>Wireshark</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לא מספיק לתרגם את הנתונים, לחלק אותם לחבילות ולדאוג לתיקוני השגיאות, לפעמים צריך גם לדחוס את הנתונים או להצפין אותם: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כששולחים נתוני כרטיסי אשראי (הצפנה)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כשרואים וידאו בזמן אמת באינטרנט (דחיסה)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42881" y="2911940"/>
            <a:ext cx="4177288" cy="242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428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שבע השכבות – </a:t>
            </a:r>
            <a:r>
              <a:rPr lang="en-US" sz="1800" b="1" dirty="0">
                <a:solidFill>
                  <a:srgbClr val="92D050"/>
                </a:solidFill>
                <a:latin typeface="Arial" panose="020B0604020202020204" pitchFamily="34" charset="0"/>
                <a:cs typeface="Arial" panose="020B0604020202020204" pitchFamily="34" charset="0"/>
              </a:rPr>
              <a:t>OSI</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כדי להסדיר את התעבורה ברשת, חילקו את כל ההגדרות והתהליכים שהמידע צריך לעבור לשכבות. כל שכבה אחראית על חלק מההגדרות וחלק מהתהליכים. כל שכבה מכירה רק את השכבה מתחתיה ומעליה. המודל מתאר את התהליך בו מידע הופך לנתונים, מנתונים הוא הופך לאותות העוברים בתווך ובצד השני מתורגמים חזרה למידע. כדי שהתהליך יתבצע כסדרו, יש לעבור דרך כל השכבות.</a:t>
            </a:r>
          </a:p>
          <a:p>
            <a:pPr algn="r" rtl="1">
              <a:lnSpc>
                <a:spcPct val="150000"/>
              </a:lnSpc>
            </a:pPr>
            <a:r>
              <a:rPr lang="he-IL" sz="1200" dirty="0">
                <a:latin typeface="Arial" panose="020B0604020202020204" pitchFamily="34" charset="0"/>
                <a:cs typeface="Arial" panose="020B0604020202020204" pitchFamily="34" charset="0"/>
              </a:rPr>
              <a:t>כל שכבה מוסיפה כותרת לחבילת המידע. הכותרת מכילה הוראות והגדרות בשפה ייחודית לשכבה (פרוטוקול).</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המודל </a:t>
            </a:r>
            <a:r>
              <a:rPr lang="en-US" sz="1200" b="1" dirty="0">
                <a:latin typeface="Arial" panose="020B0604020202020204" pitchFamily="34" charset="0"/>
                <a:cs typeface="Arial" panose="020B0604020202020204" pitchFamily="34" charset="0"/>
              </a:rPr>
              <a:t>OSI</a:t>
            </a:r>
            <a:r>
              <a:rPr lang="he-IL" sz="1200" b="1"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מייצג רעיונות מופשטים ואין בו פתרונות טכנולוגיים כלל. המנגנונים המתוארים בו הן בבחינת "הצעת הגשה", אך התקשורת שבין כל שכבה לשכבה (הנתונים המועברים בין השכבות השונות) מחייבים יישום מדויק, אחרת העסק לא יעבוד. המידע נעטף (</a:t>
            </a:r>
            <a:r>
              <a:rPr lang="en-US" sz="1200" dirty="0">
                <a:latin typeface="Arial" panose="020B0604020202020204" pitchFamily="34" charset="0"/>
                <a:cs typeface="Arial" panose="020B0604020202020204" pitchFamily="34" charset="0"/>
              </a:rPr>
              <a:t>encapsulated</a:t>
            </a:r>
            <a:r>
              <a:rPr lang="he-IL" sz="1200" dirty="0">
                <a:latin typeface="Arial" panose="020B0604020202020204" pitchFamily="34" charset="0"/>
                <a:cs typeface="Arial" panose="020B0604020202020204" pitchFamily="34" charset="0"/>
              </a:rPr>
              <a:t>) בכל שכבה בעוברו מלמעלה למטה, ונפתח בעבורו מלמטה למעלה (</a:t>
            </a:r>
            <a:r>
              <a:rPr lang="en-US" sz="1200" dirty="0">
                <a:latin typeface="Arial" panose="020B0604020202020204" pitchFamily="34" charset="0"/>
                <a:cs typeface="Arial" panose="020B0604020202020204" pitchFamily="34" charset="0"/>
              </a:rPr>
              <a:t>de-capsulated</a:t>
            </a:r>
            <a:r>
              <a:rPr lang="he-IL" sz="1200" dirty="0">
                <a:latin typeface="Arial" panose="020B0604020202020204" pitchFamily="34" charset="0"/>
                <a:cs typeface="Arial" panose="020B0604020202020204" pitchFamily="34" charset="0"/>
              </a:rPr>
              <a:t>). לא ניתן "לדלג" על שכבה. ניתן לממש באופן שונה כל שכבה ושכבה.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98936" y="2580538"/>
            <a:ext cx="4261336" cy="308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92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מודל שבע השכבות – </a:t>
            </a:r>
            <a:r>
              <a:rPr lang="en-US" sz="1800" b="1" dirty="0">
                <a:solidFill>
                  <a:srgbClr val="92D050"/>
                </a:solidFill>
                <a:latin typeface="Arial" panose="020B0604020202020204" pitchFamily="34" charset="0"/>
                <a:cs typeface="Arial" panose="020B0604020202020204" pitchFamily="34" charset="0"/>
              </a:rPr>
              <a:t>OSI</a:t>
            </a:r>
            <a:endParaRPr lang="he-IL"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descr="מודל 7 השכבות - סייבר ואינטרנט">
            <a:extLst>
              <a:ext uri="{FF2B5EF4-FFF2-40B4-BE49-F238E27FC236}">
                <a16:creationId xmlns:a16="http://schemas.microsoft.com/office/drawing/2014/main" id="{E2FFDF1E-9B50-5639-A461-948B1DF141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7495" y="2019434"/>
            <a:ext cx="3333750" cy="4562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תקשורת מחשבים &quot;מודל OSI&quot; Open System Interconnection reference model - ppt  download">
            <a:extLst>
              <a:ext uri="{FF2B5EF4-FFF2-40B4-BE49-F238E27FC236}">
                <a16:creationId xmlns:a16="http://schemas.microsoft.com/office/drawing/2014/main" id="{4951C027-0D1A-C228-93BC-29E63B1F14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346"/>
          <a:stretch/>
        </p:blipFill>
        <p:spPr bwMode="auto">
          <a:xfrm>
            <a:off x="8204735" y="2982336"/>
            <a:ext cx="3771544" cy="22814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מודל ה OSI עזרה - FXP">
            <a:extLst>
              <a:ext uri="{FF2B5EF4-FFF2-40B4-BE49-F238E27FC236}">
                <a16:creationId xmlns:a16="http://schemas.microsoft.com/office/drawing/2014/main" id="{89377B67-0622-F902-2882-4D53F5E1A8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715" y="2477089"/>
            <a:ext cx="4055195" cy="328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24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מנועי חיפוש</a:t>
            </a:r>
            <a:endParaRPr lang="en-US"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בודקי תוכנה, מבצעים שימוש רב במנועי חיפוש. מנוע חיפוש הינו אתר</a:t>
            </a:r>
            <a:r>
              <a:rPr lang="en-US" sz="1200" dirty="0">
                <a:latin typeface="Arial" panose="020B0604020202020204" pitchFamily="34" charset="0"/>
                <a:cs typeface="Arial" panose="020B0604020202020204" pitchFamily="34" charset="0"/>
              </a:rPr>
              <a:t>WWW </a:t>
            </a:r>
            <a:r>
              <a:rPr lang="he-IL" sz="1200" dirty="0">
                <a:latin typeface="Arial" panose="020B0604020202020204" pitchFamily="34" charset="0"/>
                <a:cs typeface="Arial" panose="020B0604020202020204" pitchFamily="34" charset="0"/>
              </a:rPr>
              <a:t>, הכולל גם בסיס-מידע של כתובות אתרים, אליו ניתן לגלוש מכל מחשב ולחפש בבסיס המידע בעזרת שאילתות או עיון באינדקס הנושאים. מאחורי מנוע חיפוש, עומדים סידרה של שרתים, שכל תפקידם לסרוק את האינטרנט בחיפושם אחרי נושאים, קבצים, וכד'.</a:t>
            </a:r>
          </a:p>
          <a:p>
            <a:pPr algn="r" rtl="1">
              <a:lnSpc>
                <a:spcPct val="150000"/>
              </a:lnSpc>
            </a:pPr>
            <a:r>
              <a:rPr lang="he-IL" sz="1200" dirty="0">
                <a:latin typeface="Arial" panose="020B0604020202020204" pitchFamily="34" charset="0"/>
                <a:cs typeface="Arial" panose="020B0604020202020204" pitchFamily="34" charset="0"/>
              </a:rPr>
              <a:t>כאשר כותבים מילה מסוימת, מנוע החיפוש יציג בפנינו את כל שמור אצלו במסד הנתונים. דרך נוספת שדרכה מתעדכנים מנועי החיפוש היא ע"י בוני האתרים עצמם. כל אחד שבנה אתר באינטרנט, יכול לרשום את אתרו בכל מנוע חיפוש, כדי ששאילתות של אנשים אחרים יציגו גם את האתר שלו.</a:t>
            </a:r>
          </a:p>
          <a:p>
            <a:pPr algn="r" rtl="1">
              <a:lnSpc>
                <a:spcPct val="150000"/>
              </a:lnSpc>
            </a:pPr>
            <a:r>
              <a:rPr lang="he-IL" sz="1200" dirty="0">
                <a:latin typeface="Arial" panose="020B0604020202020204" pitchFamily="34" charset="0"/>
                <a:cs typeface="Arial" panose="020B0604020202020204" pitchFamily="34" charset="0"/>
              </a:rPr>
              <a:t>ברוב המקרים, שירות החיפוש אינו עולה כסף. אתרי החיפוש "מתקיימים" בעיקר מפרסומות המופיעות בדפיהם. מכיוון שאלה אתרים פופולריים מאוד, עלות הפרסום בהם גבוהה יחסית.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372917" y="2580538"/>
            <a:ext cx="4113374" cy="308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65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עקרונות הבדיקה</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0000" lnSpcReduction="20000"/>
          </a:body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תרגיל כיתה</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בדקו מהו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 במחשב שלכם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בדקו מהו ה-</a:t>
            </a:r>
            <a:r>
              <a:rPr lang="en-US" dirty="0">
                <a:latin typeface="Arial" panose="020B0604020202020204" pitchFamily="34" charset="0"/>
                <a:cs typeface="Arial" panose="020B0604020202020204" pitchFamily="34" charset="0"/>
              </a:rPr>
              <a:t>Subnet Mask</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כתובת הרשת מתוך כתובת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 שמצאתם?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כתובת המארח מתוך כתובת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 שמצאתם?</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האם כתובת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 היא בגרסה 4 או בגרסה 6?</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מה כתובת שרת ה-</a:t>
            </a:r>
            <a:r>
              <a:rPr lang="en-US" dirty="0">
                <a:latin typeface="Arial" panose="020B0604020202020204" pitchFamily="34" charset="0"/>
                <a:cs typeface="Arial" panose="020B0604020202020204" pitchFamily="34" charset="0"/>
              </a:rPr>
              <a:t>DNS</a:t>
            </a:r>
            <a:r>
              <a:rPr lang="he-IL" dirty="0">
                <a:latin typeface="Arial" panose="020B0604020202020204" pitchFamily="34" charset="0"/>
                <a:cs typeface="Arial" panose="020B0604020202020204" pitchFamily="34" charset="0"/>
              </a:rPr>
              <a:t> אצלכם מחשב?</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אם לא תמלאו את כתובת שרת ה-</a:t>
            </a:r>
            <a:r>
              <a:rPr lang="en-US" dirty="0">
                <a:latin typeface="Arial" panose="020B0604020202020204" pitchFamily="34" charset="0"/>
                <a:cs typeface="Arial" panose="020B0604020202020204" pitchFamily="34" charset="0"/>
              </a:rPr>
              <a:t>DNS</a:t>
            </a:r>
            <a:r>
              <a:rPr lang="he-IL" dirty="0">
                <a:latin typeface="Arial" panose="020B0604020202020204" pitchFamily="34" charset="0"/>
                <a:cs typeface="Arial" panose="020B0604020202020204" pitchFamily="34" charset="0"/>
              </a:rPr>
              <a:t>, מה לא תוכלו לעשות?</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האם תוכלו לגלוש באינטרנט אם תאפסו את כתובת ה-</a:t>
            </a:r>
            <a:r>
              <a:rPr lang="en-US" dirty="0">
                <a:latin typeface="Arial" panose="020B0604020202020204" pitchFamily="34" charset="0"/>
                <a:cs typeface="Arial" panose="020B0604020202020204" pitchFamily="34" charset="0"/>
              </a:rPr>
              <a:t>IP</a:t>
            </a:r>
            <a:r>
              <a:rPr lang="he-IL" dirty="0">
                <a:latin typeface="Arial" panose="020B0604020202020204" pitchFamily="34" charset="0"/>
                <a:cs typeface="Arial" panose="020B0604020202020204" pitchFamily="34" charset="0"/>
              </a:rPr>
              <a:t>?</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אם איזה </a:t>
            </a:r>
            <a:r>
              <a:rPr lang="en-US" dirty="0">
                <a:latin typeface="Arial" panose="020B0604020202020204" pitchFamily="34" charset="0"/>
                <a:cs typeface="Arial" panose="020B0604020202020204" pitchFamily="34" charset="0"/>
              </a:rPr>
              <a:t>ISP</a:t>
            </a:r>
            <a:r>
              <a:rPr lang="he-IL" dirty="0">
                <a:latin typeface="Arial" panose="020B0604020202020204" pitchFamily="34" charset="0"/>
                <a:cs typeface="Arial" panose="020B0604020202020204" pitchFamily="34" charset="0"/>
              </a:rPr>
              <a:t> אתם עובדים? </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התקינו </a:t>
            </a:r>
            <a:r>
              <a:rPr lang="en-US" dirty="0">
                <a:latin typeface="Arial" panose="020B0604020202020204" pitchFamily="34" charset="0"/>
                <a:cs typeface="Arial" panose="020B0604020202020204" pitchFamily="34" charset="0"/>
              </a:rPr>
              <a:t>Wireshark</a:t>
            </a:r>
          </a:p>
          <a:p>
            <a:pPr marL="342900" indent="-342900" algn="r" rtl="1">
              <a:lnSpc>
                <a:spcPct val="150000"/>
              </a:lnSpc>
              <a:buFont typeface="+mj-lt"/>
              <a:buAutoNum type="arabicPeriod"/>
            </a:pPr>
            <a:r>
              <a:rPr lang="he-IL" dirty="0">
                <a:latin typeface="Arial" panose="020B0604020202020204" pitchFamily="34" charset="0"/>
                <a:cs typeface="Arial" panose="020B0604020202020204" pitchFamily="34" charset="0"/>
              </a:rPr>
              <a:t>הקליטו חיפוש בגוגל</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1563966" y="3144680"/>
            <a:ext cx="2935120" cy="195674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2128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תחומי רשת עיקרים</a:t>
            </a:r>
          </a:p>
          <a:p>
            <a:pPr algn="r" rtl="1">
              <a:lnSpc>
                <a:spcPct val="150000"/>
              </a:lnSpc>
            </a:pPr>
            <a:r>
              <a:rPr lang="he-IL" sz="1200" b="1" dirty="0">
                <a:latin typeface="Arial" panose="020B0604020202020204" pitchFamily="34" charset="0"/>
                <a:cs typeface="Arial" panose="020B0604020202020204" pitchFamily="34" charset="0"/>
              </a:rPr>
              <a:t>רשת פרטית - </a:t>
            </a:r>
            <a:r>
              <a:rPr lang="en-US" sz="1200" b="1" dirty="0">
                <a:latin typeface="Arial" panose="020B0604020202020204" pitchFamily="34" charset="0"/>
                <a:cs typeface="Arial" panose="020B0604020202020204" pitchFamily="34" charset="0"/>
              </a:rPr>
              <a:t>PAN (Personal Area Network)</a:t>
            </a:r>
          </a:p>
          <a:p>
            <a:pPr algn="r" rtl="1">
              <a:lnSpc>
                <a:spcPct val="150000"/>
              </a:lnSpc>
            </a:pPr>
            <a:r>
              <a:rPr lang="he-IL" sz="1200" dirty="0">
                <a:latin typeface="Arial" panose="020B0604020202020204" pitchFamily="34" charset="0"/>
                <a:cs typeface="Arial" panose="020B0604020202020204" pitchFamily="34" charset="0"/>
              </a:rPr>
              <a:t>היא רשת מחשבים בה אדם אחד עושה שימוש בכל הרכיבים ברשת. לדוגמה: במחשב אישי מתקיימת רשת אישית בין כל הרכיבים המצויים בתוך המארז, לעכבר, מקלדת, מסך. רשת כזו היא מוגבלת למדי, אך כאשר היא מכילה גם, למשל, מחשב כף יד - המתחבר למחשב האישי ומתקשר אתו - זו היא כבר רשת לכל דבר.</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רשת תקשורת מקומית - </a:t>
            </a:r>
            <a:r>
              <a:rPr lang="en-US" sz="1200" b="1" dirty="0">
                <a:latin typeface="Arial" panose="020B0604020202020204" pitchFamily="34" charset="0"/>
                <a:cs typeface="Arial" panose="020B0604020202020204" pitchFamily="34" charset="0"/>
              </a:rPr>
              <a:t>LAN</a:t>
            </a:r>
            <a:r>
              <a:rPr lang="he-IL" sz="1200" b="1"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Local Area Network</a:t>
            </a:r>
            <a:r>
              <a:rPr lang="he-IL"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היא רשת מחשבים המתפרסת על אזור גאוגרפי מוגבל (עד אלפים בודדים של מטרים רבועים), בדרך כלל בתוך בניין אחד, או בניינים סמוכים, בשונה מרשת אישית, רשת עירונית או רשת אזורית. למרות שרוחב הפס הכולל של רשת מקומית הוא נמוך ביחס לרשת אזורית, הגישה בין צרכנים שונים שמחוברים לאותה רשת מקומית היא בדרך כלל ברוחב פס גדול יותר מהגישה לצרכנים מחוץ לרשת המקומית, כלומר ברשת אזורית או עירונית.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1907"/>
                <a:ext cx="110160" cy="84240"/>
              </a:xfrm>
              <a:prstGeom prst="rect">
                <a:avLst/>
              </a:prstGeom>
            </p:spPr>
          </p:pic>
        </mc:Fallback>
      </mc:AlternateContent>
      <p:grpSp>
        <p:nvGrpSpPr>
          <p:cNvPr id="21" name="Group 20">
            <a:extLst>
              <a:ext uri="{FF2B5EF4-FFF2-40B4-BE49-F238E27FC236}">
                <a16:creationId xmlns:a16="http://schemas.microsoft.com/office/drawing/2014/main" id="{57137305-44B9-AB73-0394-AB525FAAB725}"/>
              </a:ext>
            </a:extLst>
          </p:cNvPr>
          <p:cNvGrpSpPr/>
          <p:nvPr/>
        </p:nvGrpSpPr>
        <p:grpSpPr>
          <a:xfrm>
            <a:off x="516926" y="2934512"/>
            <a:ext cx="5029200" cy="2377082"/>
            <a:chOff x="516926" y="2934512"/>
            <a:chExt cx="5029200" cy="2377082"/>
          </a:xfrm>
        </p:grpSpPr>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6"/>
            <a:srcRect/>
            <a:stretch/>
          </p:blipFill>
          <p:spPr>
            <a:xfrm>
              <a:off x="516926" y="2934512"/>
              <a:ext cx="5029200" cy="2377082"/>
            </a:xfrm>
            <a:prstGeom prst="rect">
              <a:avLst/>
            </a:prstGeom>
          </p:spPr>
        </p:pic>
        <p:grpSp>
          <p:nvGrpSpPr>
            <p:cNvPr id="20" name="Group 19">
              <a:extLst>
                <a:ext uri="{FF2B5EF4-FFF2-40B4-BE49-F238E27FC236}">
                  <a16:creationId xmlns:a16="http://schemas.microsoft.com/office/drawing/2014/main" id="{80FB6E50-F581-38AA-2A2B-5E447108BCE4}"/>
                </a:ext>
              </a:extLst>
            </p:cNvPr>
            <p:cNvGrpSpPr/>
            <p:nvPr/>
          </p:nvGrpSpPr>
          <p:grpSpPr>
            <a:xfrm>
              <a:off x="3393784" y="3575227"/>
              <a:ext cx="896400" cy="58680"/>
              <a:chOff x="3393784" y="3575227"/>
              <a:chExt cx="896400" cy="58680"/>
            </a:xfrm>
          </p:grpSpPr>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21AFBB8-705B-B667-9BCC-964BBDE60EB6}"/>
                      </a:ext>
                    </a:extLst>
                  </p14:cNvPr>
                  <p14:cNvContentPartPr/>
                  <p14:nvPr/>
                </p14:nvContentPartPr>
                <p14:xfrm>
                  <a:off x="3393784" y="3579187"/>
                  <a:ext cx="353880" cy="54000"/>
                </p14:xfrm>
              </p:contentPart>
            </mc:Choice>
            <mc:Fallback xmlns="">
              <p:pic>
                <p:nvPicPr>
                  <p:cNvPr id="12" name="Ink 11">
                    <a:extLst>
                      <a:ext uri="{FF2B5EF4-FFF2-40B4-BE49-F238E27FC236}">
                        <a16:creationId xmlns:a16="http://schemas.microsoft.com/office/drawing/2014/main" id="{421AFBB8-705B-B667-9BCC-964BBDE60EB6}"/>
                      </a:ext>
                    </a:extLst>
                  </p:cNvPr>
                  <p:cNvPicPr/>
                  <p:nvPr/>
                </p:nvPicPr>
                <p:blipFill>
                  <a:blip r:embed="rId8"/>
                  <a:stretch>
                    <a:fillRect/>
                  </a:stretch>
                </p:blipFill>
                <p:spPr>
                  <a:xfrm>
                    <a:off x="3376144" y="3561547"/>
                    <a:ext cx="3895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67D5DF4-AAE8-778B-E7E8-2986D28B8178}"/>
                      </a:ext>
                    </a:extLst>
                  </p14:cNvPr>
                  <p14:cNvContentPartPr/>
                  <p14:nvPr/>
                </p14:nvContentPartPr>
                <p14:xfrm>
                  <a:off x="3647584" y="3587107"/>
                  <a:ext cx="82080" cy="19080"/>
                </p14:xfrm>
              </p:contentPart>
            </mc:Choice>
            <mc:Fallback xmlns="">
              <p:pic>
                <p:nvPicPr>
                  <p:cNvPr id="13" name="Ink 12">
                    <a:extLst>
                      <a:ext uri="{FF2B5EF4-FFF2-40B4-BE49-F238E27FC236}">
                        <a16:creationId xmlns:a16="http://schemas.microsoft.com/office/drawing/2014/main" id="{567D5DF4-AAE8-778B-E7E8-2986D28B8178}"/>
                      </a:ext>
                    </a:extLst>
                  </p:cNvPr>
                  <p:cNvPicPr/>
                  <p:nvPr/>
                </p:nvPicPr>
                <p:blipFill>
                  <a:blip r:embed="rId10"/>
                  <a:stretch>
                    <a:fillRect/>
                  </a:stretch>
                </p:blipFill>
                <p:spPr>
                  <a:xfrm>
                    <a:off x="3629584" y="3569467"/>
                    <a:ext cx="1177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CBAE8AF4-048E-0260-79A1-E457A21DE33F}"/>
                      </a:ext>
                    </a:extLst>
                  </p14:cNvPr>
                  <p14:cNvContentPartPr/>
                  <p14:nvPr/>
                </p14:nvContentPartPr>
                <p14:xfrm>
                  <a:off x="3750184" y="3605827"/>
                  <a:ext cx="103320" cy="9360"/>
                </p14:xfrm>
              </p:contentPart>
            </mc:Choice>
            <mc:Fallback xmlns="">
              <p:pic>
                <p:nvPicPr>
                  <p:cNvPr id="14" name="Ink 13">
                    <a:extLst>
                      <a:ext uri="{FF2B5EF4-FFF2-40B4-BE49-F238E27FC236}">
                        <a16:creationId xmlns:a16="http://schemas.microsoft.com/office/drawing/2014/main" id="{CBAE8AF4-048E-0260-79A1-E457A21DE33F}"/>
                      </a:ext>
                    </a:extLst>
                  </p:cNvPr>
                  <p:cNvPicPr/>
                  <p:nvPr/>
                </p:nvPicPr>
                <p:blipFill>
                  <a:blip r:embed="rId12"/>
                  <a:stretch>
                    <a:fillRect/>
                  </a:stretch>
                </p:blipFill>
                <p:spPr>
                  <a:xfrm>
                    <a:off x="3732184" y="3588187"/>
                    <a:ext cx="138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E0777437-A48B-F35C-27FD-9AC97EB6AA53}"/>
                      </a:ext>
                    </a:extLst>
                  </p14:cNvPr>
                  <p14:cNvContentPartPr/>
                  <p14:nvPr/>
                </p14:nvContentPartPr>
                <p14:xfrm>
                  <a:off x="3749464" y="3575227"/>
                  <a:ext cx="83160" cy="39600"/>
                </p14:xfrm>
              </p:contentPart>
            </mc:Choice>
            <mc:Fallback xmlns="">
              <p:pic>
                <p:nvPicPr>
                  <p:cNvPr id="15" name="Ink 14">
                    <a:extLst>
                      <a:ext uri="{FF2B5EF4-FFF2-40B4-BE49-F238E27FC236}">
                        <a16:creationId xmlns:a16="http://schemas.microsoft.com/office/drawing/2014/main" id="{E0777437-A48B-F35C-27FD-9AC97EB6AA53}"/>
                      </a:ext>
                    </a:extLst>
                  </p:cNvPr>
                  <p:cNvPicPr/>
                  <p:nvPr/>
                </p:nvPicPr>
                <p:blipFill>
                  <a:blip r:embed="rId14"/>
                  <a:stretch>
                    <a:fillRect/>
                  </a:stretch>
                </p:blipFill>
                <p:spPr>
                  <a:xfrm>
                    <a:off x="3731464" y="3557587"/>
                    <a:ext cx="118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06DF832E-E2A7-53E8-0FE5-C69D4BC5E610}"/>
                      </a:ext>
                    </a:extLst>
                  </p14:cNvPr>
                  <p14:cNvContentPartPr/>
                  <p14:nvPr/>
                </p14:nvContentPartPr>
                <p14:xfrm>
                  <a:off x="3849544" y="3579547"/>
                  <a:ext cx="308880" cy="54360"/>
                </p14:xfrm>
              </p:contentPart>
            </mc:Choice>
            <mc:Fallback xmlns="">
              <p:pic>
                <p:nvPicPr>
                  <p:cNvPr id="16" name="Ink 15">
                    <a:extLst>
                      <a:ext uri="{FF2B5EF4-FFF2-40B4-BE49-F238E27FC236}">
                        <a16:creationId xmlns:a16="http://schemas.microsoft.com/office/drawing/2014/main" id="{06DF832E-E2A7-53E8-0FE5-C69D4BC5E610}"/>
                      </a:ext>
                    </a:extLst>
                  </p:cNvPr>
                  <p:cNvPicPr/>
                  <p:nvPr/>
                </p:nvPicPr>
                <p:blipFill>
                  <a:blip r:embed="rId16"/>
                  <a:stretch>
                    <a:fillRect/>
                  </a:stretch>
                </p:blipFill>
                <p:spPr>
                  <a:xfrm>
                    <a:off x="3831544" y="3561547"/>
                    <a:ext cx="344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5BD47470-F528-44D8-2B0A-517293808C97}"/>
                      </a:ext>
                    </a:extLst>
                  </p14:cNvPr>
                  <p14:cNvContentPartPr/>
                  <p14:nvPr/>
                </p14:nvContentPartPr>
                <p14:xfrm>
                  <a:off x="4187224" y="3623107"/>
                  <a:ext cx="78840" cy="360"/>
                </p14:xfrm>
              </p:contentPart>
            </mc:Choice>
            <mc:Fallback xmlns="">
              <p:pic>
                <p:nvPicPr>
                  <p:cNvPr id="18" name="Ink 17">
                    <a:extLst>
                      <a:ext uri="{FF2B5EF4-FFF2-40B4-BE49-F238E27FC236}">
                        <a16:creationId xmlns:a16="http://schemas.microsoft.com/office/drawing/2014/main" id="{5BD47470-F528-44D8-2B0A-517293808C97}"/>
                      </a:ext>
                    </a:extLst>
                  </p:cNvPr>
                  <p:cNvPicPr/>
                  <p:nvPr/>
                </p:nvPicPr>
                <p:blipFill>
                  <a:blip r:embed="rId18"/>
                  <a:stretch>
                    <a:fillRect/>
                  </a:stretch>
                </p:blipFill>
                <p:spPr>
                  <a:xfrm>
                    <a:off x="4169224" y="3605107"/>
                    <a:ext cx="114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732D1BCF-F205-9FC2-A6B8-5A2455B9C460}"/>
                      </a:ext>
                    </a:extLst>
                  </p14:cNvPr>
                  <p14:cNvContentPartPr/>
                  <p14:nvPr/>
                </p14:nvContentPartPr>
                <p14:xfrm>
                  <a:off x="3969064" y="3579547"/>
                  <a:ext cx="321120" cy="43560"/>
                </p14:xfrm>
              </p:contentPart>
            </mc:Choice>
            <mc:Fallback xmlns="">
              <p:pic>
                <p:nvPicPr>
                  <p:cNvPr id="19" name="Ink 18">
                    <a:extLst>
                      <a:ext uri="{FF2B5EF4-FFF2-40B4-BE49-F238E27FC236}">
                        <a16:creationId xmlns:a16="http://schemas.microsoft.com/office/drawing/2014/main" id="{732D1BCF-F205-9FC2-A6B8-5A2455B9C460}"/>
                      </a:ext>
                    </a:extLst>
                  </p:cNvPr>
                  <p:cNvPicPr/>
                  <p:nvPr/>
                </p:nvPicPr>
                <p:blipFill>
                  <a:blip r:embed="rId20"/>
                  <a:stretch>
                    <a:fillRect/>
                  </a:stretch>
                </p:blipFill>
                <p:spPr>
                  <a:xfrm>
                    <a:off x="3951064" y="3561907"/>
                    <a:ext cx="356760" cy="79200"/>
                  </a:xfrm>
                  <a:prstGeom prst="rect">
                    <a:avLst/>
                  </a:prstGeom>
                </p:spPr>
              </p:pic>
            </mc:Fallback>
          </mc:AlternateContent>
        </p:grpSp>
      </p:grpSp>
    </p:spTree>
    <p:extLst>
      <p:ext uri="{BB962C8B-B14F-4D97-AF65-F5344CB8AC3E}">
        <p14:creationId xmlns:p14="http://schemas.microsoft.com/office/powerpoint/2010/main" val="65191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תחומי רשת עיקרים</a:t>
            </a:r>
          </a:p>
          <a:p>
            <a:pPr algn="r" rtl="1">
              <a:lnSpc>
                <a:spcPct val="150000"/>
              </a:lnSpc>
            </a:pPr>
            <a:r>
              <a:rPr lang="he-IL" sz="1200" b="1" dirty="0">
                <a:latin typeface="Arial" panose="020B0604020202020204" pitchFamily="34" charset="0"/>
                <a:cs typeface="Arial" panose="020B0604020202020204" pitchFamily="34" charset="0"/>
              </a:rPr>
              <a:t>רשת תקשורת עירונית - </a:t>
            </a:r>
            <a:r>
              <a:rPr lang="en-US" sz="1200" b="1" dirty="0">
                <a:latin typeface="Arial" panose="020B0604020202020204" pitchFamily="34" charset="0"/>
                <a:cs typeface="Arial" panose="020B0604020202020204" pitchFamily="34" charset="0"/>
              </a:rPr>
              <a:t>MAN (Metropolitan Area Network)</a:t>
            </a:r>
          </a:p>
          <a:p>
            <a:pPr algn="r" rtl="1">
              <a:lnSpc>
                <a:spcPct val="150000"/>
              </a:lnSpc>
            </a:pPr>
            <a:r>
              <a:rPr lang="he-IL" sz="1200" dirty="0">
                <a:latin typeface="Arial" panose="020B0604020202020204" pitchFamily="34" charset="0"/>
                <a:cs typeface="Arial" panose="020B0604020202020204" pitchFamily="34" charset="0"/>
              </a:rPr>
              <a:t>היא רשת תקשורת הפרוסה על פני עיר או קמפוס (של אוניברסיטה למשל). רשת עירונית יכולה לשמש לחיבור מספר רשתות מקומיות קרובות גאוגרפית, כאשר ביניהן קיים קשר לוגי הדוק. במקרים רבים משמשת רשת זו כדרך לחבר את הרשתות המקומיות לא רק זו לזו אלא גם לרשתות גדולות יותר, ארציות או עולמיות, כדוגמת האינטרנט.</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רשת תקשורת מרחבית - (</a:t>
            </a:r>
            <a:r>
              <a:rPr lang="en-US" sz="1200" b="1" dirty="0">
                <a:latin typeface="Arial" panose="020B0604020202020204" pitchFamily="34" charset="0"/>
                <a:cs typeface="Arial" panose="020B0604020202020204" pitchFamily="34" charset="0"/>
              </a:rPr>
              <a:t>WAN Wide Area Network</a:t>
            </a:r>
            <a:r>
              <a:rPr lang="he-IL"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היא רשת תקשורת המחברת בין מספר רשתות עירוניות ורשתות מקומיות, אשר בדרך כלל ממוקמות במרחק ניכר זו מזו. רשת אזורית שונה מרשת עירונית בכך שהיא יכולה להתפרס על פני אזור גאוגרפי בלתי מוגבל (רשת האינטרנט היא רשת אזורית המתפרסת על חמשת היבשות). רשת אזורית עוסקת בעיקר בניתוב מידע בין רשתות מקומיות או עירוניות, ונדיר מאוד למצוא בה צרכני או ספקי תוכן.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1907"/>
                <a:ext cx="110160" cy="84240"/>
              </a:xfrm>
              <a:prstGeom prst="rect">
                <a:avLst/>
              </a:prstGeom>
            </p:spPr>
          </p:pic>
        </mc:Fallback>
      </mc:AlternateContent>
      <p:grpSp>
        <p:nvGrpSpPr>
          <p:cNvPr id="21" name="Group 20">
            <a:extLst>
              <a:ext uri="{FF2B5EF4-FFF2-40B4-BE49-F238E27FC236}">
                <a16:creationId xmlns:a16="http://schemas.microsoft.com/office/drawing/2014/main" id="{57137305-44B9-AB73-0394-AB525FAAB725}"/>
              </a:ext>
            </a:extLst>
          </p:cNvPr>
          <p:cNvGrpSpPr/>
          <p:nvPr/>
        </p:nvGrpSpPr>
        <p:grpSpPr>
          <a:xfrm>
            <a:off x="516926" y="2934512"/>
            <a:ext cx="5029200" cy="2377082"/>
            <a:chOff x="516926" y="2934512"/>
            <a:chExt cx="5029200" cy="2377082"/>
          </a:xfrm>
        </p:grpSpPr>
        <p:pic>
          <p:nvPicPr>
            <p:cNvPr id="4" name="Picture 3">
              <a:extLst>
                <a:ext uri="{FF2B5EF4-FFF2-40B4-BE49-F238E27FC236}">
                  <a16:creationId xmlns:a16="http://schemas.microsoft.com/office/drawing/2014/main" id="{9C1AEE87-FD50-573B-848B-145BCEF22F55}"/>
                </a:ext>
              </a:extLst>
            </p:cNvPr>
            <p:cNvPicPr>
              <a:picLocks noChangeAspect="1"/>
            </p:cNvPicPr>
            <p:nvPr/>
          </p:nvPicPr>
          <p:blipFill>
            <a:blip r:embed="rId6"/>
            <a:srcRect/>
            <a:stretch/>
          </p:blipFill>
          <p:spPr>
            <a:xfrm>
              <a:off x="516926" y="2934512"/>
              <a:ext cx="5029200" cy="2377082"/>
            </a:xfrm>
            <a:prstGeom prst="rect">
              <a:avLst/>
            </a:prstGeom>
          </p:spPr>
        </p:pic>
        <p:grpSp>
          <p:nvGrpSpPr>
            <p:cNvPr id="20" name="Group 19">
              <a:extLst>
                <a:ext uri="{FF2B5EF4-FFF2-40B4-BE49-F238E27FC236}">
                  <a16:creationId xmlns:a16="http://schemas.microsoft.com/office/drawing/2014/main" id="{80FB6E50-F581-38AA-2A2B-5E447108BCE4}"/>
                </a:ext>
              </a:extLst>
            </p:cNvPr>
            <p:cNvGrpSpPr/>
            <p:nvPr/>
          </p:nvGrpSpPr>
          <p:grpSpPr>
            <a:xfrm>
              <a:off x="3393784" y="3575227"/>
              <a:ext cx="896400" cy="58680"/>
              <a:chOff x="3393784" y="3575227"/>
              <a:chExt cx="896400" cy="58680"/>
            </a:xfrm>
          </p:grpSpPr>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21AFBB8-705B-B667-9BCC-964BBDE60EB6}"/>
                      </a:ext>
                    </a:extLst>
                  </p14:cNvPr>
                  <p14:cNvContentPartPr/>
                  <p14:nvPr/>
                </p14:nvContentPartPr>
                <p14:xfrm>
                  <a:off x="3393784" y="3579187"/>
                  <a:ext cx="353880" cy="54000"/>
                </p14:xfrm>
              </p:contentPart>
            </mc:Choice>
            <mc:Fallback xmlns="">
              <p:pic>
                <p:nvPicPr>
                  <p:cNvPr id="12" name="Ink 11">
                    <a:extLst>
                      <a:ext uri="{FF2B5EF4-FFF2-40B4-BE49-F238E27FC236}">
                        <a16:creationId xmlns:a16="http://schemas.microsoft.com/office/drawing/2014/main" id="{421AFBB8-705B-B667-9BCC-964BBDE60EB6}"/>
                      </a:ext>
                    </a:extLst>
                  </p:cNvPr>
                  <p:cNvPicPr/>
                  <p:nvPr/>
                </p:nvPicPr>
                <p:blipFill>
                  <a:blip r:embed="rId8"/>
                  <a:stretch>
                    <a:fillRect/>
                  </a:stretch>
                </p:blipFill>
                <p:spPr>
                  <a:xfrm>
                    <a:off x="3376144" y="3561547"/>
                    <a:ext cx="3895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67D5DF4-AAE8-778B-E7E8-2986D28B8178}"/>
                      </a:ext>
                    </a:extLst>
                  </p14:cNvPr>
                  <p14:cNvContentPartPr/>
                  <p14:nvPr/>
                </p14:nvContentPartPr>
                <p14:xfrm>
                  <a:off x="3647584" y="3587107"/>
                  <a:ext cx="82080" cy="19080"/>
                </p14:xfrm>
              </p:contentPart>
            </mc:Choice>
            <mc:Fallback xmlns="">
              <p:pic>
                <p:nvPicPr>
                  <p:cNvPr id="13" name="Ink 12">
                    <a:extLst>
                      <a:ext uri="{FF2B5EF4-FFF2-40B4-BE49-F238E27FC236}">
                        <a16:creationId xmlns:a16="http://schemas.microsoft.com/office/drawing/2014/main" id="{567D5DF4-AAE8-778B-E7E8-2986D28B8178}"/>
                      </a:ext>
                    </a:extLst>
                  </p:cNvPr>
                  <p:cNvPicPr/>
                  <p:nvPr/>
                </p:nvPicPr>
                <p:blipFill>
                  <a:blip r:embed="rId10"/>
                  <a:stretch>
                    <a:fillRect/>
                  </a:stretch>
                </p:blipFill>
                <p:spPr>
                  <a:xfrm>
                    <a:off x="3629584" y="3569467"/>
                    <a:ext cx="1177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CBAE8AF4-048E-0260-79A1-E457A21DE33F}"/>
                      </a:ext>
                    </a:extLst>
                  </p14:cNvPr>
                  <p14:cNvContentPartPr/>
                  <p14:nvPr/>
                </p14:nvContentPartPr>
                <p14:xfrm>
                  <a:off x="3750184" y="3605827"/>
                  <a:ext cx="103320" cy="9360"/>
                </p14:xfrm>
              </p:contentPart>
            </mc:Choice>
            <mc:Fallback xmlns="">
              <p:pic>
                <p:nvPicPr>
                  <p:cNvPr id="14" name="Ink 13">
                    <a:extLst>
                      <a:ext uri="{FF2B5EF4-FFF2-40B4-BE49-F238E27FC236}">
                        <a16:creationId xmlns:a16="http://schemas.microsoft.com/office/drawing/2014/main" id="{CBAE8AF4-048E-0260-79A1-E457A21DE33F}"/>
                      </a:ext>
                    </a:extLst>
                  </p:cNvPr>
                  <p:cNvPicPr/>
                  <p:nvPr/>
                </p:nvPicPr>
                <p:blipFill>
                  <a:blip r:embed="rId12"/>
                  <a:stretch>
                    <a:fillRect/>
                  </a:stretch>
                </p:blipFill>
                <p:spPr>
                  <a:xfrm>
                    <a:off x="3732184" y="3588187"/>
                    <a:ext cx="138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E0777437-A48B-F35C-27FD-9AC97EB6AA53}"/>
                      </a:ext>
                    </a:extLst>
                  </p14:cNvPr>
                  <p14:cNvContentPartPr/>
                  <p14:nvPr/>
                </p14:nvContentPartPr>
                <p14:xfrm>
                  <a:off x="3749464" y="3575227"/>
                  <a:ext cx="83160" cy="39600"/>
                </p14:xfrm>
              </p:contentPart>
            </mc:Choice>
            <mc:Fallback xmlns="">
              <p:pic>
                <p:nvPicPr>
                  <p:cNvPr id="15" name="Ink 14">
                    <a:extLst>
                      <a:ext uri="{FF2B5EF4-FFF2-40B4-BE49-F238E27FC236}">
                        <a16:creationId xmlns:a16="http://schemas.microsoft.com/office/drawing/2014/main" id="{E0777437-A48B-F35C-27FD-9AC97EB6AA53}"/>
                      </a:ext>
                    </a:extLst>
                  </p:cNvPr>
                  <p:cNvPicPr/>
                  <p:nvPr/>
                </p:nvPicPr>
                <p:blipFill>
                  <a:blip r:embed="rId14"/>
                  <a:stretch>
                    <a:fillRect/>
                  </a:stretch>
                </p:blipFill>
                <p:spPr>
                  <a:xfrm>
                    <a:off x="3731464" y="3557587"/>
                    <a:ext cx="118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06DF832E-E2A7-53E8-0FE5-C69D4BC5E610}"/>
                      </a:ext>
                    </a:extLst>
                  </p14:cNvPr>
                  <p14:cNvContentPartPr/>
                  <p14:nvPr/>
                </p14:nvContentPartPr>
                <p14:xfrm>
                  <a:off x="3849544" y="3579547"/>
                  <a:ext cx="308880" cy="54360"/>
                </p14:xfrm>
              </p:contentPart>
            </mc:Choice>
            <mc:Fallback xmlns="">
              <p:pic>
                <p:nvPicPr>
                  <p:cNvPr id="16" name="Ink 15">
                    <a:extLst>
                      <a:ext uri="{FF2B5EF4-FFF2-40B4-BE49-F238E27FC236}">
                        <a16:creationId xmlns:a16="http://schemas.microsoft.com/office/drawing/2014/main" id="{06DF832E-E2A7-53E8-0FE5-C69D4BC5E610}"/>
                      </a:ext>
                    </a:extLst>
                  </p:cNvPr>
                  <p:cNvPicPr/>
                  <p:nvPr/>
                </p:nvPicPr>
                <p:blipFill>
                  <a:blip r:embed="rId16"/>
                  <a:stretch>
                    <a:fillRect/>
                  </a:stretch>
                </p:blipFill>
                <p:spPr>
                  <a:xfrm>
                    <a:off x="3831544" y="3561547"/>
                    <a:ext cx="344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5BD47470-F528-44D8-2B0A-517293808C97}"/>
                      </a:ext>
                    </a:extLst>
                  </p14:cNvPr>
                  <p14:cNvContentPartPr/>
                  <p14:nvPr/>
                </p14:nvContentPartPr>
                <p14:xfrm>
                  <a:off x="4187224" y="3623107"/>
                  <a:ext cx="78840" cy="360"/>
                </p14:xfrm>
              </p:contentPart>
            </mc:Choice>
            <mc:Fallback xmlns="">
              <p:pic>
                <p:nvPicPr>
                  <p:cNvPr id="18" name="Ink 17">
                    <a:extLst>
                      <a:ext uri="{FF2B5EF4-FFF2-40B4-BE49-F238E27FC236}">
                        <a16:creationId xmlns:a16="http://schemas.microsoft.com/office/drawing/2014/main" id="{5BD47470-F528-44D8-2B0A-517293808C97}"/>
                      </a:ext>
                    </a:extLst>
                  </p:cNvPr>
                  <p:cNvPicPr/>
                  <p:nvPr/>
                </p:nvPicPr>
                <p:blipFill>
                  <a:blip r:embed="rId18"/>
                  <a:stretch>
                    <a:fillRect/>
                  </a:stretch>
                </p:blipFill>
                <p:spPr>
                  <a:xfrm>
                    <a:off x="4169224" y="3605107"/>
                    <a:ext cx="114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732D1BCF-F205-9FC2-A6B8-5A2455B9C460}"/>
                      </a:ext>
                    </a:extLst>
                  </p14:cNvPr>
                  <p14:cNvContentPartPr/>
                  <p14:nvPr/>
                </p14:nvContentPartPr>
                <p14:xfrm>
                  <a:off x="3969064" y="3579547"/>
                  <a:ext cx="321120" cy="43560"/>
                </p14:xfrm>
              </p:contentPart>
            </mc:Choice>
            <mc:Fallback xmlns="">
              <p:pic>
                <p:nvPicPr>
                  <p:cNvPr id="19" name="Ink 18">
                    <a:extLst>
                      <a:ext uri="{FF2B5EF4-FFF2-40B4-BE49-F238E27FC236}">
                        <a16:creationId xmlns:a16="http://schemas.microsoft.com/office/drawing/2014/main" id="{732D1BCF-F205-9FC2-A6B8-5A2455B9C460}"/>
                      </a:ext>
                    </a:extLst>
                  </p:cNvPr>
                  <p:cNvPicPr/>
                  <p:nvPr/>
                </p:nvPicPr>
                <p:blipFill>
                  <a:blip r:embed="rId20"/>
                  <a:stretch>
                    <a:fillRect/>
                  </a:stretch>
                </p:blipFill>
                <p:spPr>
                  <a:xfrm>
                    <a:off x="3951064" y="3561907"/>
                    <a:ext cx="356760" cy="79200"/>
                  </a:xfrm>
                  <a:prstGeom prst="rect">
                    <a:avLst/>
                  </a:prstGeom>
                </p:spPr>
              </p:pic>
            </mc:Fallback>
          </mc:AlternateContent>
        </p:grpSp>
      </p:grpSp>
    </p:spTree>
    <p:extLst>
      <p:ext uri="{BB962C8B-B14F-4D97-AF65-F5344CB8AC3E}">
        <p14:creationId xmlns:p14="http://schemas.microsoft.com/office/powerpoint/2010/main" val="1319018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תחומי רשת עיקרים</a:t>
            </a:r>
          </a:p>
          <a:p>
            <a:pPr algn="r" rtl="1">
              <a:lnSpc>
                <a:spcPct val="150000"/>
              </a:lnSpc>
            </a:pPr>
            <a:r>
              <a:rPr lang="he-IL" sz="1200" dirty="0">
                <a:latin typeface="Arial" panose="020B0604020202020204" pitchFamily="34" charset="0"/>
                <a:cs typeface="Arial" panose="020B0604020202020204" pitchFamily="34" charset="0"/>
              </a:rPr>
              <a:t>ברשת מקומית אפשר לשלוט בצורה מדויקת על אופן בניית הרשת: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יהיה התווך (כבלים, אלחוטי) שבהם המידע יעבור?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מה תהיה פריסת הכבלים בין המחשבים?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באילו רכיבים יעשה שימוש?</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רשת אזורית מחברת רשתות מקומיות מסוגים שונים.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descr="WAN//LAN//PAN - Computer Science Bea">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13" y="2751454"/>
            <a:ext cx="446722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454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סיבות להקמת הרשת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שיתוף מידע (כגון מסמכים, דואר...).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חיסכון בחומרה על ידי שיתוף משאבים (כגון מדפסות, מודם...).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אבטחה (כגון גישה מורשית בלבד לדוחות שכר).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ניהול מרוכז (כגון ניהול משתמשים, דרייברים וגרסאות תוכנה משרת אחד).</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500" b="1" dirty="0">
                <a:latin typeface="Arial" panose="020B0604020202020204" pitchFamily="34" charset="0"/>
                <a:cs typeface="Arial" panose="020B0604020202020204" pitchFamily="34" charset="0"/>
              </a:rPr>
              <a:t>מה דרוש להרכבת רשת מחשבים מקומית?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שני מחשבים או יותר</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כרטיס תקשורת בכל מחשב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מדיית העברה - כבלים (אופטי, נחושת) , אלחוט</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מערכת הפעלה רשתית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"שפה" משותפת - פרוטוקול</a:t>
            </a:r>
          </a:p>
          <a:p>
            <a:pPr algn="r" rtl="1">
              <a:lnSpc>
                <a:spcPct val="150000"/>
              </a:lnSpc>
            </a:pPr>
            <a:r>
              <a:rPr lang="he-IL" sz="1200" dirty="0">
                <a:latin typeface="Arial" panose="020B0604020202020204" pitchFamily="34" charset="0"/>
                <a:cs typeface="Arial" panose="020B0604020202020204" pitchFamily="34" charset="0"/>
              </a:rPr>
              <a:t>כבודקי תוכנה, תדרשו להכיר את הטרמינולוגיה (המושגים) כמעט בכל תחום שתהיו בו. בתחומים מסוימים (דוגמת אינטרנט, מובייל או תקשורת) תדרשו להכיר לעומק פרוטוקולים כאלו ואחרים ויתכן שאף רכיבים מסוימים.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69090" y="2751454"/>
            <a:ext cx="412487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2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ציוד המשמש להקמת רשת</a:t>
            </a:r>
          </a:p>
          <a:p>
            <a:pPr algn="r" rtl="1">
              <a:lnSpc>
                <a:spcPct val="150000"/>
              </a:lnSpc>
            </a:pPr>
            <a:r>
              <a:rPr lang="he-IL" sz="1200" b="1" dirty="0">
                <a:latin typeface="Arial" panose="020B0604020202020204" pitchFamily="34" charset="0"/>
                <a:cs typeface="Arial" panose="020B0604020202020204" pitchFamily="34" charset="0"/>
              </a:rPr>
              <a:t>כרטיס רשת - </a:t>
            </a:r>
            <a:r>
              <a:rPr lang="en-US" sz="1200" b="1" dirty="0">
                <a:latin typeface="Arial" panose="020B0604020202020204" pitchFamily="34" charset="0"/>
                <a:cs typeface="Arial" panose="020B0604020202020204" pitchFamily="34" charset="0"/>
              </a:rPr>
              <a:t>Network Interface Card (NIC)</a:t>
            </a:r>
            <a:r>
              <a:rPr lang="he-IL"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כרטיס הרשת מאפשר למכשיר להתחבר לרשת אלחוטית או באמצעות כבל</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כל מכשיר שמתחבר לרשת - יש לו כרטיס רשת שלו, כולל מדפסות, טלוויזיות, מוצרי בית חכם, מחשבים, סמרטפונים וכדומה</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בכל כרטיס רשת מוטבעת כתובת ייחודית שצרובה עליו על ידי היצרן. הכתובת הזו נקראת כתובת </a:t>
            </a:r>
            <a:r>
              <a:rPr lang="en-US" sz="1200" dirty="0">
                <a:latin typeface="Arial" panose="020B0604020202020204" pitchFamily="34" charset="0"/>
                <a:cs typeface="Arial" panose="020B0604020202020204" pitchFamily="34" charset="0"/>
              </a:rPr>
              <a:t>MAC</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מה כתובת ה-</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 של המחשב? מה כתובת ה-</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 של הטלפון?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35943" y="3085068"/>
            <a:ext cx="4987321" cy="207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97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ציוד המשמש להקמת רשת</a:t>
            </a:r>
          </a:p>
          <a:p>
            <a:pPr algn="r" rtl="1">
              <a:lnSpc>
                <a:spcPct val="150000"/>
              </a:lnSpc>
            </a:pPr>
            <a:r>
              <a:rPr lang="he-IL" sz="1200" b="1" dirty="0">
                <a:latin typeface="Arial" panose="020B0604020202020204" pitchFamily="34" charset="0"/>
                <a:cs typeface="Arial" panose="020B0604020202020204" pitchFamily="34" charset="0"/>
              </a:rPr>
              <a:t>מודם - המודם יודע לתרגם את הנתונים לאותות (גלי חשמל, אופטי, רדיו, וכדומה) ובחזרה:</a:t>
            </a:r>
            <a:endParaRPr lang="en-US" sz="1200" b="1"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אפשרות לתרגום בין מידע אנאלוגי ודיגיטאלי</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המודם מכין את המידע לשידור לרשת ולקליטה על ידי המחשב</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אפנון הוא תהליך שמתרגם את המידע לאותות הניתנים לשידור באופנים שונים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מודם יכול להיות פנימי או חיצוני</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619163" y="3085068"/>
            <a:ext cx="3620881" cy="207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358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רשתות תקשורת</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ציוד המשמש להקמת רשת</a:t>
            </a:r>
          </a:p>
          <a:p>
            <a:pPr algn="r" rtl="1">
              <a:lnSpc>
                <a:spcPct val="150000"/>
              </a:lnSpc>
            </a:pPr>
            <a:r>
              <a:rPr lang="he-IL" sz="1200" b="1" dirty="0">
                <a:latin typeface="Arial" panose="020B0604020202020204" pitchFamily="34" charset="0"/>
                <a:cs typeface="Arial" panose="020B0604020202020204" pitchFamily="34" charset="0"/>
              </a:rPr>
              <a:t>מתג</a:t>
            </a:r>
            <a:r>
              <a:rPr lang="en-US" sz="1200" b="1" dirty="0">
                <a:latin typeface="Arial" panose="020B0604020202020204" pitchFamily="34" charset="0"/>
                <a:cs typeface="Arial" panose="020B0604020202020204" pitchFamily="34" charset="0"/>
              </a:rPr>
              <a:t> Switch </a:t>
            </a:r>
            <a:r>
              <a:rPr lang="he-IL" sz="1200" b="1" dirty="0">
                <a:latin typeface="Arial" panose="020B0604020202020204" pitchFamily="34" charset="0"/>
                <a:cs typeface="Arial" panose="020B0604020202020204" pitchFamily="34" charset="0"/>
              </a:rPr>
              <a:t>מחברים בין מכשירים שונים באותה הרשת:</a:t>
            </a:r>
            <a:endParaRPr lang="en-US" sz="1200" b="1"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המתגים מותקנים על "צמתים" ברשת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תפקידם - לנתב את תעבורת המידע בתוך הרשת המקומית, באמצעות כתובות </a:t>
            </a:r>
            <a:r>
              <a:rPr lang="en-US" sz="1200" dirty="0">
                <a:latin typeface="Arial" panose="020B0604020202020204" pitchFamily="34" charset="0"/>
                <a:cs typeface="Arial" panose="020B0604020202020204" pitchFamily="34" charset="0"/>
              </a:rPr>
              <a:t>MAC</a:t>
            </a:r>
            <a:r>
              <a:rPr lang="he-IL" sz="1200" dirty="0">
                <a:latin typeface="Arial" panose="020B0604020202020204" pitchFamily="34" charset="0"/>
                <a:cs typeface="Arial" panose="020B0604020202020204" pitchFamily="34" charset="0"/>
              </a:rPr>
              <a:t>.</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כשמתג מקבל מנת נתונים, הוא יוצר קשר פנימי נפרד בין שני מבואות ומעביר את מנת הנתונים ישירות למבוא של מחשב היעד</a:t>
            </a:r>
          </a:p>
          <a:p>
            <a:pPr marL="171450" indent="-171450" algn="r" rtl="1">
              <a:lnSpc>
                <a:spcPct val="150000"/>
              </a:lnSpc>
              <a:buFont typeface="Wingdings" panose="05000000000000000000" pitchFamily="2" charset="2"/>
              <a:buChar char="v"/>
            </a:pP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בממשק ה-</a:t>
            </a:r>
            <a:r>
              <a:rPr lang="en-US" sz="1200" dirty="0">
                <a:latin typeface="Arial" panose="020B0604020202020204" pitchFamily="34" charset="0"/>
                <a:cs typeface="Arial" panose="020B0604020202020204" pitchFamily="34" charset="0"/>
              </a:rPr>
              <a:t>CMD</a:t>
            </a:r>
            <a:r>
              <a:rPr lang="he-IL" sz="1200" dirty="0">
                <a:latin typeface="Arial" panose="020B0604020202020204" pitchFamily="34" charset="0"/>
                <a:cs typeface="Arial" panose="020B0604020202020204" pitchFamily="34" charset="0"/>
              </a:rPr>
              <a:t> כתבו את הפקודה</a:t>
            </a:r>
            <a:r>
              <a:rPr lang="en-US" sz="1200" dirty="0">
                <a:latin typeface="Arial" panose="020B0604020202020204" pitchFamily="34" charset="0"/>
                <a:cs typeface="Arial" panose="020B0604020202020204" pitchFamily="34" charset="0"/>
              </a:rPr>
              <a:t>arp–a </a:t>
            </a:r>
            <a:r>
              <a:rPr lang="he-IL" sz="1200" dirty="0">
                <a:latin typeface="Arial" panose="020B0604020202020204" pitchFamily="34" charset="0"/>
                <a:cs typeface="Arial" panose="020B0604020202020204" pitchFamily="34" charset="0"/>
              </a:rPr>
              <a:t> - מה מהות הפלט שקיבלתם?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62939" y="2884223"/>
            <a:ext cx="4407849" cy="247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16778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4265</TotalTime>
  <Words>2593</Words>
  <Application>Microsoft Office PowerPoint</Application>
  <PresentationFormat>Widescreen</PresentationFormat>
  <Paragraphs>192</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Sagona ExtraLight</vt:lpstr>
      <vt:lpstr>Speak Pro</vt:lpstr>
      <vt:lpstr>Wingdings</vt:lpstr>
      <vt:lpstr>Office Theme</vt:lpstr>
      <vt:lpstr>QA בודק תוכנה</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רשתות תקשורת</vt:lpstr>
      <vt:lpstr>עקרונות הבדיקה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28</cp:revision>
  <dcterms:created xsi:type="dcterms:W3CDTF">2022-03-07T11:44:47Z</dcterms:created>
  <dcterms:modified xsi:type="dcterms:W3CDTF">2023-05-14T13:08:12Z</dcterms:modified>
</cp:coreProperties>
</file>